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73" r:id="rId5"/>
    <p:sldMasterId id="2147483751" r:id="rId6"/>
  </p:sldMasterIdLst>
  <p:notesMasterIdLst>
    <p:notesMasterId r:id="rId36"/>
  </p:notesMasterIdLst>
  <p:handoutMasterIdLst>
    <p:handoutMasterId r:id="rId37"/>
  </p:handoutMasterIdLst>
  <p:sldIdLst>
    <p:sldId id="972" r:id="rId7"/>
    <p:sldId id="991" r:id="rId8"/>
    <p:sldId id="1521" r:id="rId9"/>
    <p:sldId id="1522" r:id="rId10"/>
    <p:sldId id="1523" r:id="rId11"/>
    <p:sldId id="1524" r:id="rId12"/>
    <p:sldId id="1512" r:id="rId13"/>
    <p:sldId id="990" r:id="rId14"/>
    <p:sldId id="989" r:id="rId15"/>
    <p:sldId id="976" r:id="rId16"/>
    <p:sldId id="1530" r:id="rId17"/>
    <p:sldId id="1467" r:id="rId18"/>
    <p:sldId id="1532" r:id="rId19"/>
    <p:sldId id="1533" r:id="rId20"/>
    <p:sldId id="1474" r:id="rId21"/>
    <p:sldId id="1478" r:id="rId22"/>
    <p:sldId id="1475" r:id="rId23"/>
    <p:sldId id="1519" r:id="rId24"/>
    <p:sldId id="1534" r:id="rId25"/>
    <p:sldId id="1535" r:id="rId26"/>
    <p:sldId id="1477" r:id="rId27"/>
    <p:sldId id="1476" r:id="rId28"/>
    <p:sldId id="1520" r:id="rId29"/>
    <p:sldId id="1518" r:id="rId30"/>
    <p:sldId id="1536" r:id="rId31"/>
    <p:sldId id="1418" r:id="rId32"/>
    <p:sldId id="1419" r:id="rId33"/>
    <p:sldId id="1454" r:id="rId34"/>
    <p:sldId id="1511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eattle Text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, Evelyn" initials="CE" lastIdx="0" clrIdx="0">
    <p:extLst>
      <p:ext uri="{19B8F6BF-5375-455C-9EA6-DF929625EA0E}">
        <p15:presenceInfo xmlns:p15="http://schemas.microsoft.com/office/powerpoint/2012/main" userId="S-1-5-21-1005559283-1549754204-3747669754-137415" providerId="AD"/>
      </p:ext>
    </p:extLst>
  </p:cmAuthor>
  <p:cmAuthor id="2" name="Berry, Melody" initials="BM" lastIdx="1" clrIdx="1">
    <p:extLst>
      <p:ext uri="{19B8F6BF-5375-455C-9EA6-DF929625EA0E}">
        <p15:presenceInfo xmlns:p15="http://schemas.microsoft.com/office/powerpoint/2012/main" userId="S::melody.berry@seattle.gov::31bd6066-c510-4faa-ad29-e552a3d0ff26" providerId="AD"/>
      </p:ext>
    </p:extLst>
  </p:cmAuthor>
  <p:cmAuthor id="3" name="Hove-C, Tina-c" initials="HT" lastIdx="15" clrIdx="2">
    <p:extLst>
      <p:ext uri="{19B8F6BF-5375-455C-9EA6-DF929625EA0E}">
        <p15:presenceInfo xmlns:p15="http://schemas.microsoft.com/office/powerpoint/2012/main" userId="S::tina.hove@seattle.gov::4ae7d966-1c89-402a-b538-3f5719a67c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ry, Melody" userId="31bd6066-c510-4faa-ad29-e552a3d0ff26" providerId="ADAL" clId="{68EC24C4-0F14-4F84-A95C-18073244A9EC}"/>
    <pc:docChg chg="undo custSel addSld delSld modSld addMainMaster delMainMaster">
      <pc:chgData name="Berry, Melody" userId="31bd6066-c510-4faa-ad29-e552a3d0ff26" providerId="ADAL" clId="{68EC24C4-0F14-4F84-A95C-18073244A9EC}" dt="2021-11-24T17:09:12.361" v="150" actId="47"/>
      <pc:docMkLst>
        <pc:docMk/>
      </pc:docMkLst>
      <pc:sldChg chg="del">
        <pc:chgData name="Berry, Melody" userId="31bd6066-c510-4faa-ad29-e552a3d0ff26" providerId="ADAL" clId="{68EC24C4-0F14-4F84-A95C-18073244A9EC}" dt="2021-11-24T17:09:12.361" v="150" actId="47"/>
        <pc:sldMkLst>
          <pc:docMk/>
          <pc:sldMk cId="479714329" sldId="265"/>
        </pc:sldMkLst>
      </pc:sldChg>
      <pc:sldChg chg="del">
        <pc:chgData name="Berry, Melody" userId="31bd6066-c510-4faa-ad29-e552a3d0ff26" providerId="ADAL" clId="{68EC24C4-0F14-4F84-A95C-18073244A9EC}" dt="2021-11-24T17:03:46.142" v="0" actId="47"/>
        <pc:sldMkLst>
          <pc:docMk/>
          <pc:sldMk cId="532852770" sldId="269"/>
        </pc:sldMkLst>
      </pc:sldChg>
      <pc:sldChg chg="del">
        <pc:chgData name="Berry, Melody" userId="31bd6066-c510-4faa-ad29-e552a3d0ff26" providerId="ADAL" clId="{68EC24C4-0F14-4F84-A95C-18073244A9EC}" dt="2021-11-24T17:03:46.142" v="0" actId="47"/>
        <pc:sldMkLst>
          <pc:docMk/>
          <pc:sldMk cId="3986397413" sldId="321"/>
        </pc:sldMkLst>
      </pc:sldChg>
      <pc:sldChg chg="del">
        <pc:chgData name="Berry, Melody" userId="31bd6066-c510-4faa-ad29-e552a3d0ff26" providerId="ADAL" clId="{68EC24C4-0F14-4F84-A95C-18073244A9EC}" dt="2021-11-24T17:04:00.139" v="1" actId="47"/>
        <pc:sldMkLst>
          <pc:docMk/>
          <pc:sldMk cId="3836815694" sldId="323"/>
        </pc:sldMkLst>
      </pc:sldChg>
      <pc:sldChg chg="del">
        <pc:chgData name="Berry, Melody" userId="31bd6066-c510-4faa-ad29-e552a3d0ff26" providerId="ADAL" clId="{68EC24C4-0F14-4F84-A95C-18073244A9EC}" dt="2021-11-24T17:04:49.939" v="2" actId="47"/>
        <pc:sldMkLst>
          <pc:docMk/>
          <pc:sldMk cId="2398547388" sldId="358"/>
        </pc:sldMkLst>
      </pc:sldChg>
      <pc:sldChg chg="del">
        <pc:chgData name="Berry, Melody" userId="31bd6066-c510-4faa-ad29-e552a3d0ff26" providerId="ADAL" clId="{68EC24C4-0F14-4F84-A95C-18073244A9EC}" dt="2021-11-24T17:04:00.139" v="1" actId="47"/>
        <pc:sldMkLst>
          <pc:docMk/>
          <pc:sldMk cId="2028085594" sldId="360"/>
        </pc:sldMkLst>
      </pc:sldChg>
      <pc:sldChg chg="del">
        <pc:chgData name="Berry, Melody" userId="31bd6066-c510-4faa-ad29-e552a3d0ff26" providerId="ADAL" clId="{68EC24C4-0F14-4F84-A95C-18073244A9EC}" dt="2021-11-24T17:04:49.939" v="2" actId="47"/>
        <pc:sldMkLst>
          <pc:docMk/>
          <pc:sldMk cId="1044795065" sldId="361"/>
        </pc:sldMkLst>
      </pc:sldChg>
      <pc:sldChg chg="del">
        <pc:chgData name="Berry, Melody" userId="31bd6066-c510-4faa-ad29-e552a3d0ff26" providerId="ADAL" clId="{68EC24C4-0F14-4F84-A95C-18073244A9EC}" dt="2021-11-24T17:04:49.939" v="2" actId="47"/>
        <pc:sldMkLst>
          <pc:docMk/>
          <pc:sldMk cId="1997803253" sldId="362"/>
        </pc:sldMkLst>
      </pc:sldChg>
      <pc:sldChg chg="del">
        <pc:chgData name="Berry, Melody" userId="31bd6066-c510-4faa-ad29-e552a3d0ff26" providerId="ADAL" clId="{68EC24C4-0F14-4F84-A95C-18073244A9EC}" dt="2021-11-24T17:04:49.939" v="2" actId="47"/>
        <pc:sldMkLst>
          <pc:docMk/>
          <pc:sldMk cId="2817568055" sldId="363"/>
        </pc:sldMkLst>
      </pc:sldChg>
      <pc:sldChg chg="add del">
        <pc:chgData name="Berry, Melody" userId="31bd6066-c510-4faa-ad29-e552a3d0ff26" providerId="ADAL" clId="{68EC24C4-0F14-4F84-A95C-18073244A9EC}" dt="2021-11-24T17:08:14.182" v="82" actId="47"/>
        <pc:sldMkLst>
          <pc:docMk/>
          <pc:sldMk cId="3058816296" sldId="1418"/>
        </pc:sldMkLst>
      </pc:sldChg>
      <pc:sldChg chg="add del">
        <pc:chgData name="Berry, Melody" userId="31bd6066-c510-4faa-ad29-e552a3d0ff26" providerId="ADAL" clId="{68EC24C4-0F14-4F84-A95C-18073244A9EC}" dt="2021-11-24T17:08:11.051" v="81" actId="47"/>
        <pc:sldMkLst>
          <pc:docMk/>
          <pc:sldMk cId="2655391796" sldId="1419"/>
        </pc:sldMkLst>
      </pc:sldChg>
      <pc:sldChg chg="del">
        <pc:chgData name="Berry, Melody" userId="31bd6066-c510-4faa-ad29-e552a3d0ff26" providerId="ADAL" clId="{68EC24C4-0F14-4F84-A95C-18073244A9EC}" dt="2021-11-24T17:03:46.142" v="0" actId="47"/>
        <pc:sldMkLst>
          <pc:docMk/>
          <pc:sldMk cId="1898111198" sldId="1428"/>
        </pc:sldMkLst>
      </pc:sldChg>
      <pc:sldChg chg="modSp add del mod">
        <pc:chgData name="Berry, Melody" userId="31bd6066-c510-4faa-ad29-e552a3d0ff26" providerId="ADAL" clId="{68EC24C4-0F14-4F84-A95C-18073244A9EC}" dt="2021-11-24T17:09:01.215" v="148" actId="1076"/>
        <pc:sldMkLst>
          <pc:docMk/>
          <pc:sldMk cId="3888138228" sldId="1454"/>
        </pc:sldMkLst>
        <pc:spChg chg="mod">
          <ac:chgData name="Berry, Melody" userId="31bd6066-c510-4faa-ad29-e552a3d0ff26" providerId="ADAL" clId="{68EC24C4-0F14-4F84-A95C-18073244A9EC}" dt="2021-11-24T17:09:01.215" v="148" actId="1076"/>
          <ac:spMkLst>
            <pc:docMk/>
            <pc:sldMk cId="3888138228" sldId="1454"/>
            <ac:spMk id="3" creationId="{BF56B817-C60E-4F89-AE85-FA4F8D82E6A2}"/>
          </ac:spMkLst>
        </pc:spChg>
      </pc:sldChg>
      <pc:sldChg chg="add del">
        <pc:chgData name="Berry, Melody" userId="31bd6066-c510-4faa-ad29-e552a3d0ff26" providerId="ADAL" clId="{68EC24C4-0F14-4F84-A95C-18073244A9EC}" dt="2021-11-24T17:09:11.100" v="149" actId="47"/>
        <pc:sldMkLst>
          <pc:docMk/>
          <pc:sldMk cId="3061524762" sldId="1457"/>
        </pc:sldMkLst>
      </pc:sldChg>
      <pc:sldChg chg="del">
        <pc:chgData name="Berry, Melody" userId="31bd6066-c510-4faa-ad29-e552a3d0ff26" providerId="ADAL" clId="{68EC24C4-0F14-4F84-A95C-18073244A9EC}" dt="2021-11-24T17:03:46.142" v="0" actId="47"/>
        <pc:sldMkLst>
          <pc:docMk/>
          <pc:sldMk cId="2710515051" sldId="1472"/>
        </pc:sldMkLst>
      </pc:sldChg>
      <pc:sldChg chg="del">
        <pc:chgData name="Berry, Melody" userId="31bd6066-c510-4faa-ad29-e552a3d0ff26" providerId="ADAL" clId="{68EC24C4-0F14-4F84-A95C-18073244A9EC}" dt="2021-11-24T17:07:44.924" v="76" actId="47"/>
        <pc:sldMkLst>
          <pc:docMk/>
          <pc:sldMk cId="1466130289" sldId="1486"/>
        </pc:sldMkLst>
      </pc:sldChg>
      <pc:sldChg chg="del">
        <pc:chgData name="Berry, Melody" userId="31bd6066-c510-4faa-ad29-e552a3d0ff26" providerId="ADAL" clId="{68EC24C4-0F14-4F84-A95C-18073244A9EC}" dt="2021-11-24T17:05:49.501" v="8" actId="47"/>
        <pc:sldMkLst>
          <pc:docMk/>
          <pc:sldMk cId="2567352788" sldId="1507"/>
        </pc:sldMkLst>
      </pc:sldChg>
      <pc:sldChg chg="del">
        <pc:chgData name="Berry, Melody" userId="31bd6066-c510-4faa-ad29-e552a3d0ff26" providerId="ADAL" clId="{68EC24C4-0F14-4F84-A95C-18073244A9EC}" dt="2021-11-24T17:07:48.743" v="78" actId="47"/>
        <pc:sldMkLst>
          <pc:docMk/>
          <pc:sldMk cId="1693352843" sldId="1508"/>
        </pc:sldMkLst>
      </pc:sldChg>
      <pc:sldChg chg="add del">
        <pc:chgData name="Berry, Melody" userId="31bd6066-c510-4faa-ad29-e552a3d0ff26" providerId="ADAL" clId="{68EC24C4-0F14-4F84-A95C-18073244A9EC}" dt="2021-11-24T17:08:11.051" v="81" actId="47"/>
        <pc:sldMkLst>
          <pc:docMk/>
          <pc:sldMk cId="3296237219" sldId="1511"/>
        </pc:sldMkLst>
      </pc:sldChg>
      <pc:sldChg chg="modSp mod">
        <pc:chgData name="Berry, Melody" userId="31bd6066-c510-4faa-ad29-e552a3d0ff26" providerId="ADAL" clId="{68EC24C4-0F14-4F84-A95C-18073244A9EC}" dt="2021-11-24T17:06:22.030" v="18" actId="33524"/>
        <pc:sldMkLst>
          <pc:docMk/>
          <pc:sldMk cId="4090310354" sldId="1512"/>
        </pc:sldMkLst>
        <pc:spChg chg="mod">
          <ac:chgData name="Berry, Melody" userId="31bd6066-c510-4faa-ad29-e552a3d0ff26" providerId="ADAL" clId="{68EC24C4-0F14-4F84-A95C-18073244A9EC}" dt="2021-11-24T17:06:09.424" v="12" actId="20577"/>
          <ac:spMkLst>
            <pc:docMk/>
            <pc:sldMk cId="4090310354" sldId="1512"/>
            <ac:spMk id="2" creationId="{290F4B2F-6B81-49A5-8E1C-3339E584B012}"/>
          </ac:spMkLst>
        </pc:spChg>
        <pc:spChg chg="mod">
          <ac:chgData name="Berry, Melody" userId="31bd6066-c510-4faa-ad29-e552a3d0ff26" providerId="ADAL" clId="{68EC24C4-0F14-4F84-A95C-18073244A9EC}" dt="2021-11-24T17:06:22.030" v="18" actId="33524"/>
          <ac:spMkLst>
            <pc:docMk/>
            <pc:sldMk cId="4090310354" sldId="1512"/>
            <ac:spMk id="4" creationId="{F5BE5033-4B52-41FE-A413-BF0414851B59}"/>
          </ac:spMkLst>
        </pc:spChg>
      </pc:sldChg>
      <pc:sldChg chg="del">
        <pc:chgData name="Berry, Melody" userId="31bd6066-c510-4faa-ad29-e552a3d0ff26" providerId="ADAL" clId="{68EC24C4-0F14-4F84-A95C-18073244A9EC}" dt="2021-11-24T17:07:47.101" v="77" actId="47"/>
        <pc:sldMkLst>
          <pc:docMk/>
          <pc:sldMk cId="4182765659" sldId="1517"/>
        </pc:sldMkLst>
      </pc:sldChg>
      <pc:sldChg chg="del">
        <pc:chgData name="Berry, Melody" userId="31bd6066-c510-4faa-ad29-e552a3d0ff26" providerId="ADAL" clId="{68EC24C4-0F14-4F84-A95C-18073244A9EC}" dt="2021-11-24T17:03:46.142" v="0" actId="47"/>
        <pc:sldMkLst>
          <pc:docMk/>
          <pc:sldMk cId="238024362" sldId="1525"/>
        </pc:sldMkLst>
      </pc:sldChg>
      <pc:sldChg chg="del">
        <pc:chgData name="Berry, Melody" userId="31bd6066-c510-4faa-ad29-e552a3d0ff26" providerId="ADAL" clId="{68EC24C4-0F14-4F84-A95C-18073244A9EC}" dt="2021-11-24T17:04:00.139" v="1" actId="47"/>
        <pc:sldMkLst>
          <pc:docMk/>
          <pc:sldMk cId="4146855999" sldId="1526"/>
        </pc:sldMkLst>
      </pc:sldChg>
      <pc:sldChg chg="del">
        <pc:chgData name="Berry, Melody" userId="31bd6066-c510-4faa-ad29-e552a3d0ff26" providerId="ADAL" clId="{68EC24C4-0F14-4F84-A95C-18073244A9EC}" dt="2021-11-24T17:04:00.139" v="1" actId="47"/>
        <pc:sldMkLst>
          <pc:docMk/>
          <pc:sldMk cId="4014243785" sldId="1527"/>
        </pc:sldMkLst>
      </pc:sldChg>
      <pc:sldChg chg="del">
        <pc:chgData name="Berry, Melody" userId="31bd6066-c510-4faa-ad29-e552a3d0ff26" providerId="ADAL" clId="{68EC24C4-0F14-4F84-A95C-18073244A9EC}" dt="2021-11-24T17:04:00.139" v="1" actId="47"/>
        <pc:sldMkLst>
          <pc:docMk/>
          <pc:sldMk cId="2413123984" sldId="1528"/>
        </pc:sldMkLst>
      </pc:sldChg>
      <pc:sldChg chg="del">
        <pc:chgData name="Berry, Melody" userId="31bd6066-c510-4faa-ad29-e552a3d0ff26" providerId="ADAL" clId="{68EC24C4-0F14-4F84-A95C-18073244A9EC}" dt="2021-11-24T17:07:43.278" v="75" actId="47"/>
        <pc:sldMkLst>
          <pc:docMk/>
          <pc:sldMk cId="210910311" sldId="1529"/>
        </pc:sldMkLst>
      </pc:sldChg>
      <pc:sldChg chg="modSp mod">
        <pc:chgData name="Berry, Melody" userId="31bd6066-c510-4faa-ad29-e552a3d0ff26" providerId="ADAL" clId="{68EC24C4-0F14-4F84-A95C-18073244A9EC}" dt="2021-11-24T17:07:36.439" v="74" actId="1076"/>
        <pc:sldMkLst>
          <pc:docMk/>
          <pc:sldMk cId="1841205698" sldId="1536"/>
        </pc:sldMkLst>
        <pc:spChg chg="mod">
          <ac:chgData name="Berry, Melody" userId="31bd6066-c510-4faa-ad29-e552a3d0ff26" providerId="ADAL" clId="{68EC24C4-0F14-4F84-A95C-18073244A9EC}" dt="2021-11-24T17:07:36.439" v="74" actId="1076"/>
          <ac:spMkLst>
            <pc:docMk/>
            <pc:sldMk cId="1841205698" sldId="1536"/>
            <ac:spMk id="2" creationId="{1A9EA997-5D26-4455-87F8-5D7B8E18695A}"/>
          </ac:spMkLst>
        </pc:spChg>
      </pc:sldChg>
      <pc:sldMasterChg chg="add del addSldLayout delSldLayout">
        <pc:chgData name="Berry, Melody" userId="31bd6066-c510-4faa-ad29-e552a3d0ff26" providerId="ADAL" clId="{68EC24C4-0F14-4F84-A95C-18073244A9EC}" dt="2021-11-24T17:08:11.051" v="81" actId="47"/>
        <pc:sldMasterMkLst>
          <pc:docMk/>
          <pc:sldMasterMk cId="3837347281" sldId="2147483673"/>
        </pc:sldMasterMkLst>
        <pc:sldLayoutChg chg="add del">
          <pc:chgData name="Berry, Melody" userId="31bd6066-c510-4faa-ad29-e552a3d0ff26" providerId="ADAL" clId="{68EC24C4-0F14-4F84-A95C-18073244A9EC}" dt="2021-11-24T17:08:11.051" v="81" actId="47"/>
          <pc:sldLayoutMkLst>
            <pc:docMk/>
            <pc:sldMasterMk cId="3837347281" sldId="2147483673"/>
            <pc:sldLayoutMk cId="3593779804" sldId="2147483674"/>
          </pc:sldLayoutMkLst>
        </pc:sldLayoutChg>
        <pc:sldLayoutChg chg="add del">
          <pc:chgData name="Berry, Melody" userId="31bd6066-c510-4faa-ad29-e552a3d0ff26" providerId="ADAL" clId="{68EC24C4-0F14-4F84-A95C-18073244A9EC}" dt="2021-11-24T17:08:11.051" v="81" actId="47"/>
          <pc:sldLayoutMkLst>
            <pc:docMk/>
            <pc:sldMasterMk cId="3837347281" sldId="2147483673"/>
            <pc:sldLayoutMk cId="905002806" sldId="2147483675"/>
          </pc:sldLayoutMkLst>
        </pc:sldLayoutChg>
        <pc:sldLayoutChg chg="add del">
          <pc:chgData name="Berry, Melody" userId="31bd6066-c510-4faa-ad29-e552a3d0ff26" providerId="ADAL" clId="{68EC24C4-0F14-4F84-A95C-18073244A9EC}" dt="2021-11-24T17:08:11.051" v="81" actId="47"/>
          <pc:sldLayoutMkLst>
            <pc:docMk/>
            <pc:sldMasterMk cId="3837347281" sldId="2147483673"/>
            <pc:sldLayoutMk cId="2133421031" sldId="2147483676"/>
          </pc:sldLayoutMkLst>
        </pc:sldLayoutChg>
        <pc:sldLayoutChg chg="add del">
          <pc:chgData name="Berry, Melody" userId="31bd6066-c510-4faa-ad29-e552a3d0ff26" providerId="ADAL" clId="{68EC24C4-0F14-4F84-A95C-18073244A9EC}" dt="2021-11-24T17:08:11.051" v="81" actId="47"/>
          <pc:sldLayoutMkLst>
            <pc:docMk/>
            <pc:sldMasterMk cId="3837347281" sldId="2147483673"/>
            <pc:sldLayoutMk cId="189845145" sldId="2147483677"/>
          </pc:sldLayoutMkLst>
        </pc:sldLayoutChg>
        <pc:sldLayoutChg chg="add del">
          <pc:chgData name="Berry, Melody" userId="31bd6066-c510-4faa-ad29-e552a3d0ff26" providerId="ADAL" clId="{68EC24C4-0F14-4F84-A95C-18073244A9EC}" dt="2021-11-24T17:08:11.051" v="81" actId="47"/>
          <pc:sldLayoutMkLst>
            <pc:docMk/>
            <pc:sldMasterMk cId="3837347281" sldId="2147483673"/>
            <pc:sldLayoutMk cId="1948665408" sldId="2147483678"/>
          </pc:sldLayoutMkLst>
        </pc:sldLayoutChg>
        <pc:sldLayoutChg chg="add del">
          <pc:chgData name="Berry, Melody" userId="31bd6066-c510-4faa-ad29-e552a3d0ff26" providerId="ADAL" clId="{68EC24C4-0F14-4F84-A95C-18073244A9EC}" dt="2021-11-24T17:08:11.051" v="81" actId="47"/>
          <pc:sldLayoutMkLst>
            <pc:docMk/>
            <pc:sldMasterMk cId="3837347281" sldId="2147483673"/>
            <pc:sldLayoutMk cId="1289026682" sldId="2147483679"/>
          </pc:sldLayoutMkLst>
        </pc:sldLayoutChg>
        <pc:sldLayoutChg chg="add del">
          <pc:chgData name="Berry, Melody" userId="31bd6066-c510-4faa-ad29-e552a3d0ff26" providerId="ADAL" clId="{68EC24C4-0F14-4F84-A95C-18073244A9EC}" dt="2021-11-24T17:08:11.051" v="81" actId="47"/>
          <pc:sldLayoutMkLst>
            <pc:docMk/>
            <pc:sldMasterMk cId="3837347281" sldId="2147483673"/>
            <pc:sldLayoutMk cId="3711802066" sldId="2147483680"/>
          </pc:sldLayoutMkLst>
        </pc:sldLayoutChg>
        <pc:sldLayoutChg chg="add del">
          <pc:chgData name="Berry, Melody" userId="31bd6066-c510-4faa-ad29-e552a3d0ff26" providerId="ADAL" clId="{68EC24C4-0F14-4F84-A95C-18073244A9EC}" dt="2021-11-24T17:08:11.051" v="81" actId="47"/>
          <pc:sldLayoutMkLst>
            <pc:docMk/>
            <pc:sldMasterMk cId="3837347281" sldId="2147483673"/>
            <pc:sldLayoutMk cId="2091754602" sldId="2147483681"/>
          </pc:sldLayoutMkLst>
        </pc:sldLayoutChg>
        <pc:sldLayoutChg chg="add del">
          <pc:chgData name="Berry, Melody" userId="31bd6066-c510-4faa-ad29-e552a3d0ff26" providerId="ADAL" clId="{68EC24C4-0F14-4F84-A95C-18073244A9EC}" dt="2021-11-24T17:08:11.051" v="81" actId="47"/>
          <pc:sldLayoutMkLst>
            <pc:docMk/>
            <pc:sldMasterMk cId="3837347281" sldId="2147483673"/>
            <pc:sldLayoutMk cId="3130665523" sldId="2147483682"/>
          </pc:sldLayoutMkLst>
        </pc:sldLayoutChg>
      </pc:sldMasterChg>
      <pc:sldMasterChg chg="add del addSldLayout delSldLayout">
        <pc:chgData name="Berry, Melody" userId="31bd6066-c510-4faa-ad29-e552a3d0ff26" providerId="ADAL" clId="{68EC24C4-0F14-4F84-A95C-18073244A9EC}" dt="2021-11-24T17:09:11.100" v="149" actId="47"/>
        <pc:sldMasterMkLst>
          <pc:docMk/>
          <pc:sldMasterMk cId="1164990086" sldId="2147483683"/>
        </pc:sldMasterMkLst>
        <pc:sldLayoutChg chg="add del">
          <pc:chgData name="Berry, Melody" userId="31bd6066-c510-4faa-ad29-e552a3d0ff26" providerId="ADAL" clId="{68EC24C4-0F14-4F84-A95C-18073244A9EC}" dt="2021-11-24T17:09:11.100" v="149" actId="47"/>
          <pc:sldLayoutMkLst>
            <pc:docMk/>
            <pc:sldMasterMk cId="1164990086" sldId="2147483683"/>
            <pc:sldLayoutMk cId="3874347683" sldId="2147483684"/>
          </pc:sldLayoutMkLst>
        </pc:sldLayoutChg>
        <pc:sldLayoutChg chg="add del">
          <pc:chgData name="Berry, Melody" userId="31bd6066-c510-4faa-ad29-e552a3d0ff26" providerId="ADAL" clId="{68EC24C4-0F14-4F84-A95C-18073244A9EC}" dt="2021-11-24T17:09:11.100" v="149" actId="47"/>
          <pc:sldLayoutMkLst>
            <pc:docMk/>
            <pc:sldMasterMk cId="1164990086" sldId="2147483683"/>
            <pc:sldLayoutMk cId="191246360" sldId="2147483685"/>
          </pc:sldLayoutMkLst>
        </pc:sldLayoutChg>
        <pc:sldLayoutChg chg="add del">
          <pc:chgData name="Berry, Melody" userId="31bd6066-c510-4faa-ad29-e552a3d0ff26" providerId="ADAL" clId="{68EC24C4-0F14-4F84-A95C-18073244A9EC}" dt="2021-11-24T17:09:11.100" v="149" actId="47"/>
          <pc:sldLayoutMkLst>
            <pc:docMk/>
            <pc:sldMasterMk cId="1164990086" sldId="2147483683"/>
            <pc:sldLayoutMk cId="506456562" sldId="2147483686"/>
          </pc:sldLayoutMkLst>
        </pc:sldLayoutChg>
        <pc:sldLayoutChg chg="add del">
          <pc:chgData name="Berry, Melody" userId="31bd6066-c510-4faa-ad29-e552a3d0ff26" providerId="ADAL" clId="{68EC24C4-0F14-4F84-A95C-18073244A9EC}" dt="2021-11-24T17:09:11.100" v="149" actId="47"/>
          <pc:sldLayoutMkLst>
            <pc:docMk/>
            <pc:sldMasterMk cId="1164990086" sldId="2147483683"/>
            <pc:sldLayoutMk cId="4091813053" sldId="2147483687"/>
          </pc:sldLayoutMkLst>
        </pc:sldLayoutChg>
        <pc:sldLayoutChg chg="add del">
          <pc:chgData name="Berry, Melody" userId="31bd6066-c510-4faa-ad29-e552a3d0ff26" providerId="ADAL" clId="{68EC24C4-0F14-4F84-A95C-18073244A9EC}" dt="2021-11-24T17:09:11.100" v="149" actId="47"/>
          <pc:sldLayoutMkLst>
            <pc:docMk/>
            <pc:sldMasterMk cId="1164990086" sldId="2147483683"/>
            <pc:sldLayoutMk cId="136914100" sldId="2147483688"/>
          </pc:sldLayoutMkLst>
        </pc:sldLayoutChg>
        <pc:sldLayoutChg chg="add del">
          <pc:chgData name="Berry, Melody" userId="31bd6066-c510-4faa-ad29-e552a3d0ff26" providerId="ADAL" clId="{68EC24C4-0F14-4F84-A95C-18073244A9EC}" dt="2021-11-24T17:09:11.100" v="149" actId="47"/>
          <pc:sldLayoutMkLst>
            <pc:docMk/>
            <pc:sldMasterMk cId="1164990086" sldId="2147483683"/>
            <pc:sldLayoutMk cId="2048047457" sldId="2147483689"/>
          </pc:sldLayoutMkLst>
        </pc:sldLayoutChg>
        <pc:sldLayoutChg chg="add del">
          <pc:chgData name="Berry, Melody" userId="31bd6066-c510-4faa-ad29-e552a3d0ff26" providerId="ADAL" clId="{68EC24C4-0F14-4F84-A95C-18073244A9EC}" dt="2021-11-24T17:09:11.100" v="149" actId="47"/>
          <pc:sldLayoutMkLst>
            <pc:docMk/>
            <pc:sldMasterMk cId="1164990086" sldId="2147483683"/>
            <pc:sldLayoutMk cId="1315540731" sldId="2147483690"/>
          </pc:sldLayoutMkLst>
        </pc:sldLayoutChg>
        <pc:sldLayoutChg chg="add del">
          <pc:chgData name="Berry, Melody" userId="31bd6066-c510-4faa-ad29-e552a3d0ff26" providerId="ADAL" clId="{68EC24C4-0F14-4F84-A95C-18073244A9EC}" dt="2021-11-24T17:09:11.100" v="149" actId="47"/>
          <pc:sldLayoutMkLst>
            <pc:docMk/>
            <pc:sldMasterMk cId="1164990086" sldId="2147483683"/>
            <pc:sldLayoutMk cId="747832646" sldId="2147483691"/>
          </pc:sldLayoutMkLst>
        </pc:sldLayoutChg>
        <pc:sldLayoutChg chg="add del">
          <pc:chgData name="Berry, Melody" userId="31bd6066-c510-4faa-ad29-e552a3d0ff26" providerId="ADAL" clId="{68EC24C4-0F14-4F84-A95C-18073244A9EC}" dt="2021-11-24T17:09:11.100" v="149" actId="47"/>
          <pc:sldLayoutMkLst>
            <pc:docMk/>
            <pc:sldMasterMk cId="1164990086" sldId="2147483683"/>
            <pc:sldLayoutMk cId="4225629810" sldId="2147483692"/>
          </pc:sldLayoutMkLst>
        </pc:sldLayoutChg>
      </pc:sldMasterChg>
      <pc:sldMasterChg chg="del delSldLayout">
        <pc:chgData name="Berry, Melody" userId="31bd6066-c510-4faa-ad29-e552a3d0ff26" providerId="ADAL" clId="{68EC24C4-0F14-4F84-A95C-18073244A9EC}" dt="2021-11-24T17:07:48.743" v="78" actId="47"/>
        <pc:sldMasterMkLst>
          <pc:docMk/>
          <pc:sldMasterMk cId="653309650" sldId="2147483743"/>
        </pc:sldMasterMkLst>
        <pc:sldLayoutChg chg="del">
          <pc:chgData name="Berry, Melody" userId="31bd6066-c510-4faa-ad29-e552a3d0ff26" providerId="ADAL" clId="{68EC24C4-0F14-4F84-A95C-18073244A9EC}" dt="2021-11-24T17:07:48.743" v="78" actId="47"/>
          <pc:sldLayoutMkLst>
            <pc:docMk/>
            <pc:sldMasterMk cId="653309650" sldId="2147483743"/>
            <pc:sldLayoutMk cId="1329874810" sldId="2147483744"/>
          </pc:sldLayoutMkLst>
        </pc:sldLayoutChg>
        <pc:sldLayoutChg chg="del">
          <pc:chgData name="Berry, Melody" userId="31bd6066-c510-4faa-ad29-e552a3d0ff26" providerId="ADAL" clId="{68EC24C4-0F14-4F84-A95C-18073244A9EC}" dt="2021-11-24T17:07:48.743" v="78" actId="47"/>
          <pc:sldLayoutMkLst>
            <pc:docMk/>
            <pc:sldMasterMk cId="653309650" sldId="2147483743"/>
            <pc:sldLayoutMk cId="1110732243" sldId="2147483745"/>
          </pc:sldLayoutMkLst>
        </pc:sldLayoutChg>
        <pc:sldLayoutChg chg="del">
          <pc:chgData name="Berry, Melody" userId="31bd6066-c510-4faa-ad29-e552a3d0ff26" providerId="ADAL" clId="{68EC24C4-0F14-4F84-A95C-18073244A9EC}" dt="2021-11-24T17:07:48.743" v="78" actId="47"/>
          <pc:sldLayoutMkLst>
            <pc:docMk/>
            <pc:sldMasterMk cId="653309650" sldId="2147483743"/>
            <pc:sldLayoutMk cId="3505997353" sldId="2147483746"/>
          </pc:sldLayoutMkLst>
        </pc:sldLayoutChg>
        <pc:sldLayoutChg chg="del">
          <pc:chgData name="Berry, Melody" userId="31bd6066-c510-4faa-ad29-e552a3d0ff26" providerId="ADAL" clId="{68EC24C4-0F14-4F84-A95C-18073244A9EC}" dt="2021-11-24T17:07:48.743" v="78" actId="47"/>
          <pc:sldLayoutMkLst>
            <pc:docMk/>
            <pc:sldMasterMk cId="653309650" sldId="2147483743"/>
            <pc:sldLayoutMk cId="865851034" sldId="2147483747"/>
          </pc:sldLayoutMkLst>
        </pc:sldLayoutChg>
        <pc:sldLayoutChg chg="del">
          <pc:chgData name="Berry, Melody" userId="31bd6066-c510-4faa-ad29-e552a3d0ff26" providerId="ADAL" clId="{68EC24C4-0F14-4F84-A95C-18073244A9EC}" dt="2021-11-24T17:07:48.743" v="78" actId="47"/>
          <pc:sldLayoutMkLst>
            <pc:docMk/>
            <pc:sldMasterMk cId="653309650" sldId="2147483743"/>
            <pc:sldLayoutMk cId="1620231494" sldId="2147483748"/>
          </pc:sldLayoutMkLst>
        </pc:sldLayoutChg>
        <pc:sldLayoutChg chg="del">
          <pc:chgData name="Berry, Melody" userId="31bd6066-c510-4faa-ad29-e552a3d0ff26" providerId="ADAL" clId="{68EC24C4-0F14-4F84-A95C-18073244A9EC}" dt="2021-11-24T17:07:48.743" v="78" actId="47"/>
          <pc:sldLayoutMkLst>
            <pc:docMk/>
            <pc:sldMasterMk cId="653309650" sldId="2147483743"/>
            <pc:sldLayoutMk cId="2180470486" sldId="2147483749"/>
          </pc:sldLayoutMkLst>
        </pc:sldLayoutChg>
        <pc:sldLayoutChg chg="del">
          <pc:chgData name="Berry, Melody" userId="31bd6066-c510-4faa-ad29-e552a3d0ff26" providerId="ADAL" clId="{68EC24C4-0F14-4F84-A95C-18073244A9EC}" dt="2021-11-24T17:07:48.743" v="78" actId="47"/>
          <pc:sldLayoutMkLst>
            <pc:docMk/>
            <pc:sldMasterMk cId="653309650" sldId="2147483743"/>
            <pc:sldLayoutMk cId="1008839997" sldId="214748375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B8B0F-7694-465B-8A25-448CFB21CB3F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286427-68A3-4DCB-B001-A0AA349253E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Utility Permits</a:t>
          </a:r>
        </a:p>
      </dgm:t>
    </dgm:pt>
    <dgm:pt modelId="{7E076993-245B-4E7F-B3AC-A9041DE19DE8}" type="parTrans" cxnId="{B12243DC-7C2D-4EC0-B23E-0E28B2673F2B}">
      <dgm:prSet/>
      <dgm:spPr/>
      <dgm:t>
        <a:bodyPr/>
        <a:lstStyle/>
        <a:p>
          <a:endParaRPr lang="en-US"/>
        </a:p>
      </dgm:t>
    </dgm:pt>
    <dgm:pt modelId="{155D8C4C-2166-4B88-954F-314C463E3145}" type="sibTrans" cxnId="{B12243DC-7C2D-4EC0-B23E-0E28B2673F2B}">
      <dgm:prSet/>
      <dgm:spPr/>
      <dgm:t>
        <a:bodyPr/>
        <a:lstStyle/>
        <a:p>
          <a:endParaRPr lang="en-US"/>
        </a:p>
      </dgm:t>
    </dgm:pt>
    <dgm:pt modelId="{245D211B-FF15-4036-B487-C21EF09635BC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Duration calculates Use Exp &amp; Permit Exp Dates</a:t>
          </a:r>
        </a:p>
      </dgm:t>
    </dgm:pt>
    <dgm:pt modelId="{BC11E4E1-BD9A-478E-8BE4-435B93AFAC93}" type="parTrans" cxnId="{30F5E94F-91F4-4D6F-B44A-1F4156448AF1}">
      <dgm:prSet/>
      <dgm:spPr/>
      <dgm:t>
        <a:bodyPr/>
        <a:lstStyle/>
        <a:p>
          <a:endParaRPr lang="en-US"/>
        </a:p>
      </dgm:t>
    </dgm:pt>
    <dgm:pt modelId="{E44B7F21-369E-4C98-A271-A0DA9538A3F0}" type="sibTrans" cxnId="{30F5E94F-91F4-4D6F-B44A-1F4156448AF1}">
      <dgm:prSet/>
      <dgm:spPr/>
      <dgm:t>
        <a:bodyPr/>
        <a:lstStyle/>
        <a:p>
          <a:endParaRPr lang="en-US"/>
        </a:p>
      </dgm:t>
    </dgm:pt>
    <dgm:pt modelId="{AE000114-76DE-4B29-B0DF-10C806223B03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Construction Permits</a:t>
          </a:r>
        </a:p>
      </dgm:t>
    </dgm:pt>
    <dgm:pt modelId="{EA9EF2E3-FFA0-4544-B42D-DC23D9B82E09}" type="parTrans" cxnId="{8634A9A4-3D92-43C4-AF68-90A793121B11}">
      <dgm:prSet/>
      <dgm:spPr/>
      <dgm:t>
        <a:bodyPr/>
        <a:lstStyle/>
        <a:p>
          <a:endParaRPr lang="en-US"/>
        </a:p>
      </dgm:t>
    </dgm:pt>
    <dgm:pt modelId="{94348B11-811C-484F-81E6-71847C576C14}" type="sibTrans" cxnId="{8634A9A4-3D92-43C4-AF68-90A793121B11}">
      <dgm:prSet/>
      <dgm:spPr/>
      <dgm:t>
        <a:bodyPr/>
        <a:lstStyle/>
        <a:p>
          <a:endParaRPr lang="en-US"/>
        </a:p>
      </dgm:t>
    </dgm:pt>
    <dgm:pt modelId="{C0AFFB35-E18F-4CC2-8363-5A3C0576B452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Duration calculates Use Exp Date</a:t>
          </a:r>
        </a:p>
      </dgm:t>
    </dgm:pt>
    <dgm:pt modelId="{AA2E4061-26BD-42EF-AE01-2082E87CF76F}" type="parTrans" cxnId="{F20559C7-5B1D-467E-9884-07442740233C}">
      <dgm:prSet/>
      <dgm:spPr/>
      <dgm:t>
        <a:bodyPr/>
        <a:lstStyle/>
        <a:p>
          <a:endParaRPr lang="en-US"/>
        </a:p>
      </dgm:t>
    </dgm:pt>
    <dgm:pt modelId="{469F0BFB-7C00-4193-9EB8-A31CD62E3A28}" type="sibTrans" cxnId="{F20559C7-5B1D-467E-9884-07442740233C}">
      <dgm:prSet/>
      <dgm:spPr/>
      <dgm:t>
        <a:bodyPr/>
        <a:lstStyle/>
        <a:p>
          <a:endParaRPr lang="en-US"/>
        </a:p>
      </dgm:t>
    </dgm:pt>
    <dgm:pt modelId="{0E9C22D3-49B8-423B-A2B4-4F961AAFC86F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Total Days in ROW calculates use fees</a:t>
          </a:r>
        </a:p>
      </dgm:t>
    </dgm:pt>
    <dgm:pt modelId="{54442CB4-A0E1-4702-8703-12ABA679100C}" type="parTrans" cxnId="{809210F8-D168-4CF6-A3A6-BB977D7882D0}">
      <dgm:prSet/>
      <dgm:spPr/>
      <dgm:t>
        <a:bodyPr/>
        <a:lstStyle/>
        <a:p>
          <a:endParaRPr lang="en-US"/>
        </a:p>
      </dgm:t>
    </dgm:pt>
    <dgm:pt modelId="{47B80698-EF6C-4ECF-B1B4-C0DFD206771F}" type="sibTrans" cxnId="{809210F8-D168-4CF6-A3A6-BB977D7882D0}">
      <dgm:prSet/>
      <dgm:spPr/>
      <dgm:t>
        <a:bodyPr/>
        <a:lstStyle/>
        <a:p>
          <a:endParaRPr lang="en-US"/>
        </a:p>
      </dgm:t>
    </dgm:pt>
    <dgm:pt modelId="{1CC5CEE4-96D4-44AB-BF14-1CFF9877E321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Duration = Total Days in ROW</a:t>
          </a:r>
        </a:p>
      </dgm:t>
    </dgm:pt>
    <dgm:pt modelId="{6640CA31-4EDF-43F6-92CD-63F7B1620048}" type="parTrans" cxnId="{9B417E9E-4F70-4E37-B2AB-528B0B9ACB11}">
      <dgm:prSet/>
      <dgm:spPr/>
      <dgm:t>
        <a:bodyPr/>
        <a:lstStyle/>
        <a:p>
          <a:endParaRPr lang="en-US"/>
        </a:p>
      </dgm:t>
    </dgm:pt>
    <dgm:pt modelId="{5785CFB6-95C3-486F-BD05-F830F78A2A33}" type="sibTrans" cxnId="{9B417E9E-4F70-4E37-B2AB-528B0B9ACB11}">
      <dgm:prSet/>
      <dgm:spPr/>
      <dgm:t>
        <a:bodyPr/>
        <a:lstStyle/>
        <a:p>
          <a:endParaRPr lang="en-US"/>
        </a:p>
      </dgm:t>
    </dgm:pt>
    <dgm:pt modelId="{83B979B5-C463-41B7-816F-4B4EFE280637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Total Days in ROW calculates use fees</a:t>
          </a:r>
        </a:p>
      </dgm:t>
    </dgm:pt>
    <dgm:pt modelId="{94C63AB6-EDA4-4A2A-B79E-6237ABAD822F}" type="parTrans" cxnId="{7D407269-F156-4112-97D2-9F6A7A09458A}">
      <dgm:prSet/>
      <dgm:spPr/>
      <dgm:t>
        <a:bodyPr/>
        <a:lstStyle/>
        <a:p>
          <a:endParaRPr lang="en-US"/>
        </a:p>
      </dgm:t>
    </dgm:pt>
    <dgm:pt modelId="{A5567C43-6C5F-437E-9EFD-D267ABCC99F5}" type="sibTrans" cxnId="{7D407269-F156-4112-97D2-9F6A7A09458A}">
      <dgm:prSet/>
      <dgm:spPr/>
      <dgm:t>
        <a:bodyPr/>
        <a:lstStyle/>
        <a:p>
          <a:endParaRPr lang="en-US"/>
        </a:p>
      </dgm:t>
    </dgm:pt>
    <dgm:pt modelId="{ED3AABB8-F02F-449D-930F-8AE43CF5E9A9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Duration = Project timeline</a:t>
          </a:r>
        </a:p>
      </dgm:t>
    </dgm:pt>
    <dgm:pt modelId="{0B54955A-3915-4133-A07A-065F2FE5E6D1}" type="parTrans" cxnId="{EADBD9F8-8403-4B3C-B155-ECB2094E577A}">
      <dgm:prSet/>
      <dgm:spPr/>
      <dgm:t>
        <a:bodyPr/>
        <a:lstStyle/>
        <a:p>
          <a:endParaRPr lang="en-US"/>
        </a:p>
      </dgm:t>
    </dgm:pt>
    <dgm:pt modelId="{CF02BC3C-05F0-48FF-860F-2099D1A9B7F2}" type="sibTrans" cxnId="{EADBD9F8-8403-4B3C-B155-ECB2094E577A}">
      <dgm:prSet/>
      <dgm:spPr/>
      <dgm:t>
        <a:bodyPr/>
        <a:lstStyle/>
        <a:p>
          <a:endParaRPr lang="en-US"/>
        </a:p>
      </dgm:t>
    </dgm:pt>
    <dgm:pt modelId="{CDE60A4A-560D-49A2-B6AE-122A986DF4D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Can be greater than Total Days in ROW</a:t>
          </a:r>
        </a:p>
      </dgm:t>
    </dgm:pt>
    <dgm:pt modelId="{145FAED7-83C0-49BC-B18B-ED0EC922FFDC}" type="sibTrans" cxnId="{B09C6314-CA07-460B-937E-CC4379D26CE0}">
      <dgm:prSet/>
      <dgm:spPr/>
      <dgm:t>
        <a:bodyPr/>
        <a:lstStyle/>
        <a:p>
          <a:endParaRPr lang="en-US"/>
        </a:p>
      </dgm:t>
    </dgm:pt>
    <dgm:pt modelId="{CFCE6CEB-01DA-416A-A863-F8BB20A2CCBA}" type="parTrans" cxnId="{B09C6314-CA07-460B-937E-CC4379D26CE0}">
      <dgm:prSet/>
      <dgm:spPr/>
      <dgm:t>
        <a:bodyPr/>
        <a:lstStyle/>
        <a:p>
          <a:endParaRPr lang="en-US"/>
        </a:p>
      </dgm:t>
    </dgm:pt>
    <dgm:pt modelId="{A7EAA088-D2D0-48E4-9CC2-1F7DD2E78015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Total Days in ROW = Working days in ROW</a:t>
          </a:r>
        </a:p>
      </dgm:t>
    </dgm:pt>
    <dgm:pt modelId="{C57D6F64-F2DF-4860-B30F-B710355B468A}" type="parTrans" cxnId="{7D09982A-5ED2-40E7-A945-9A99399B81B0}">
      <dgm:prSet/>
      <dgm:spPr/>
      <dgm:t>
        <a:bodyPr/>
        <a:lstStyle/>
        <a:p>
          <a:endParaRPr lang="en-US"/>
        </a:p>
      </dgm:t>
    </dgm:pt>
    <dgm:pt modelId="{34ED0A60-B447-47E2-90E9-F30AF57DF163}" type="sibTrans" cxnId="{7D09982A-5ED2-40E7-A945-9A99399B81B0}">
      <dgm:prSet/>
      <dgm:spPr/>
      <dgm:t>
        <a:bodyPr/>
        <a:lstStyle/>
        <a:p>
          <a:endParaRPr lang="en-US"/>
        </a:p>
      </dgm:t>
    </dgm:pt>
    <dgm:pt modelId="{79E3CE49-13E1-4F1D-B28E-E70C7E90FC55}" type="pres">
      <dgm:prSet presAssocID="{CA6B8B0F-7694-465B-8A25-448CFB21CB3F}" presName="linear" presStyleCnt="0">
        <dgm:presLayoutVars>
          <dgm:animLvl val="lvl"/>
          <dgm:resizeHandles val="exact"/>
        </dgm:presLayoutVars>
      </dgm:prSet>
      <dgm:spPr/>
    </dgm:pt>
    <dgm:pt modelId="{EB6BFE5D-AE79-444D-B0A7-FB083A998E9E}" type="pres">
      <dgm:prSet presAssocID="{8D286427-68A3-4DCB-B001-A0AA349253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C1796A-3086-46E7-9E90-0174DF5A6905}" type="pres">
      <dgm:prSet presAssocID="{8D286427-68A3-4DCB-B001-A0AA349253EE}" presName="childText" presStyleLbl="revTx" presStyleIdx="0" presStyleCnt="2">
        <dgm:presLayoutVars>
          <dgm:bulletEnabled val="1"/>
        </dgm:presLayoutVars>
      </dgm:prSet>
      <dgm:spPr/>
    </dgm:pt>
    <dgm:pt modelId="{5BEBB8F6-9009-4C4F-AA43-BFA2DFE3921E}" type="pres">
      <dgm:prSet presAssocID="{AE000114-76DE-4B29-B0DF-10C806223B0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94BE4C-C4C3-4596-B371-8F8A2B6BB2F2}" type="pres">
      <dgm:prSet presAssocID="{AE000114-76DE-4B29-B0DF-10C806223B0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09C6314-CA07-460B-937E-CC4379D26CE0}" srcId="{C0AFFB35-E18F-4CC2-8363-5A3C0576B452}" destId="{CDE60A4A-560D-49A2-B6AE-122A986DF4DC}" srcOrd="1" destOrd="0" parTransId="{CFCE6CEB-01DA-416A-A863-F8BB20A2CCBA}" sibTransId="{145FAED7-83C0-49BC-B18B-ED0EC922FFDC}"/>
    <dgm:cxn modelId="{0898381C-B1EA-4C0B-A0F1-598C6DCC3F12}" type="presOf" srcId="{0E9C22D3-49B8-423B-A2B4-4F961AAFC86F}" destId="{61C1796A-3086-46E7-9E90-0174DF5A6905}" srcOrd="0" destOrd="1" presId="urn:microsoft.com/office/officeart/2005/8/layout/vList2"/>
    <dgm:cxn modelId="{7D09982A-5ED2-40E7-A945-9A99399B81B0}" srcId="{83B979B5-C463-41B7-816F-4B4EFE280637}" destId="{A7EAA088-D2D0-48E4-9CC2-1F7DD2E78015}" srcOrd="0" destOrd="0" parTransId="{C57D6F64-F2DF-4860-B30F-B710355B468A}" sibTransId="{34ED0A60-B447-47E2-90E9-F30AF57DF163}"/>
    <dgm:cxn modelId="{4A6C5738-AC2E-41A6-806F-0332085C8C57}" type="presOf" srcId="{AE000114-76DE-4B29-B0DF-10C806223B03}" destId="{5BEBB8F6-9009-4C4F-AA43-BFA2DFE3921E}" srcOrd="0" destOrd="0" presId="urn:microsoft.com/office/officeart/2005/8/layout/vList2"/>
    <dgm:cxn modelId="{7D407269-F156-4112-97D2-9F6A7A09458A}" srcId="{AE000114-76DE-4B29-B0DF-10C806223B03}" destId="{83B979B5-C463-41B7-816F-4B4EFE280637}" srcOrd="1" destOrd="0" parTransId="{94C63AB6-EDA4-4A2A-B79E-6237ABAD822F}" sibTransId="{A5567C43-6C5F-437E-9EFD-D267ABCC99F5}"/>
    <dgm:cxn modelId="{30F5E94F-91F4-4D6F-B44A-1F4156448AF1}" srcId="{8D286427-68A3-4DCB-B001-A0AA349253EE}" destId="{245D211B-FF15-4036-B487-C21EF09635BC}" srcOrd="0" destOrd="0" parTransId="{BC11E4E1-BD9A-478E-8BE4-435B93AFAC93}" sibTransId="{E44B7F21-369E-4C98-A271-A0DA9538A3F0}"/>
    <dgm:cxn modelId="{2711F381-F7A0-4A6C-8B9B-588F67C7CE29}" type="presOf" srcId="{83B979B5-C463-41B7-816F-4B4EFE280637}" destId="{F794BE4C-C4C3-4596-B371-8F8A2B6BB2F2}" srcOrd="0" destOrd="3" presId="urn:microsoft.com/office/officeart/2005/8/layout/vList2"/>
    <dgm:cxn modelId="{9B417E9E-4F70-4E37-B2AB-528B0B9ACB11}" srcId="{8D286427-68A3-4DCB-B001-A0AA349253EE}" destId="{1CC5CEE4-96D4-44AB-BF14-1CFF9877E321}" srcOrd="2" destOrd="0" parTransId="{6640CA31-4EDF-43F6-92CD-63F7B1620048}" sibTransId="{5785CFB6-95C3-486F-BD05-F830F78A2A33}"/>
    <dgm:cxn modelId="{E5BCC69F-4A63-4988-9A87-5A038FF4B877}" type="presOf" srcId="{ED3AABB8-F02F-449D-930F-8AE43CF5E9A9}" destId="{F794BE4C-C4C3-4596-B371-8F8A2B6BB2F2}" srcOrd="0" destOrd="1" presId="urn:microsoft.com/office/officeart/2005/8/layout/vList2"/>
    <dgm:cxn modelId="{8634A9A4-3D92-43C4-AF68-90A793121B11}" srcId="{CA6B8B0F-7694-465B-8A25-448CFB21CB3F}" destId="{AE000114-76DE-4B29-B0DF-10C806223B03}" srcOrd="1" destOrd="0" parTransId="{EA9EF2E3-FFA0-4544-B42D-DC23D9B82E09}" sibTransId="{94348B11-811C-484F-81E6-71847C576C14}"/>
    <dgm:cxn modelId="{F20559C7-5B1D-467E-9884-07442740233C}" srcId="{AE000114-76DE-4B29-B0DF-10C806223B03}" destId="{C0AFFB35-E18F-4CC2-8363-5A3C0576B452}" srcOrd="0" destOrd="0" parTransId="{AA2E4061-26BD-42EF-AE01-2082E87CF76F}" sibTransId="{469F0BFB-7C00-4193-9EB8-A31CD62E3A28}"/>
    <dgm:cxn modelId="{6C7002D0-5379-484A-8303-8C37A2E51F23}" type="presOf" srcId="{8D286427-68A3-4DCB-B001-A0AA349253EE}" destId="{EB6BFE5D-AE79-444D-B0A7-FB083A998E9E}" srcOrd="0" destOrd="0" presId="urn:microsoft.com/office/officeart/2005/8/layout/vList2"/>
    <dgm:cxn modelId="{822A3EDB-AC23-4A04-8655-3947C051BDD0}" type="presOf" srcId="{CDE60A4A-560D-49A2-B6AE-122A986DF4DC}" destId="{F794BE4C-C4C3-4596-B371-8F8A2B6BB2F2}" srcOrd="0" destOrd="2" presId="urn:microsoft.com/office/officeart/2005/8/layout/vList2"/>
    <dgm:cxn modelId="{B12243DC-7C2D-4EC0-B23E-0E28B2673F2B}" srcId="{CA6B8B0F-7694-465B-8A25-448CFB21CB3F}" destId="{8D286427-68A3-4DCB-B001-A0AA349253EE}" srcOrd="0" destOrd="0" parTransId="{7E076993-245B-4E7F-B3AC-A9041DE19DE8}" sibTransId="{155D8C4C-2166-4B88-954F-314C463E3145}"/>
    <dgm:cxn modelId="{A221D1ED-6B5F-450B-A451-C99B9B982DC0}" type="presOf" srcId="{245D211B-FF15-4036-B487-C21EF09635BC}" destId="{61C1796A-3086-46E7-9E90-0174DF5A6905}" srcOrd="0" destOrd="0" presId="urn:microsoft.com/office/officeart/2005/8/layout/vList2"/>
    <dgm:cxn modelId="{6893B2EE-7D52-4E29-8D60-8199E11C9265}" type="presOf" srcId="{C0AFFB35-E18F-4CC2-8363-5A3C0576B452}" destId="{F794BE4C-C4C3-4596-B371-8F8A2B6BB2F2}" srcOrd="0" destOrd="0" presId="urn:microsoft.com/office/officeart/2005/8/layout/vList2"/>
    <dgm:cxn modelId="{2DDC40F3-1549-43C5-BAF4-228DB7052890}" type="presOf" srcId="{A7EAA088-D2D0-48E4-9CC2-1F7DD2E78015}" destId="{F794BE4C-C4C3-4596-B371-8F8A2B6BB2F2}" srcOrd="0" destOrd="4" presId="urn:microsoft.com/office/officeart/2005/8/layout/vList2"/>
    <dgm:cxn modelId="{809210F8-D168-4CF6-A3A6-BB977D7882D0}" srcId="{8D286427-68A3-4DCB-B001-A0AA349253EE}" destId="{0E9C22D3-49B8-423B-A2B4-4F961AAFC86F}" srcOrd="1" destOrd="0" parTransId="{54442CB4-A0E1-4702-8703-12ABA679100C}" sibTransId="{47B80698-EF6C-4ECF-B1B4-C0DFD206771F}"/>
    <dgm:cxn modelId="{7380C5F8-49AB-4164-9C06-E0B26580CD74}" type="presOf" srcId="{CA6B8B0F-7694-465B-8A25-448CFB21CB3F}" destId="{79E3CE49-13E1-4F1D-B28E-E70C7E90FC55}" srcOrd="0" destOrd="0" presId="urn:microsoft.com/office/officeart/2005/8/layout/vList2"/>
    <dgm:cxn modelId="{EADBD9F8-8403-4B3C-B155-ECB2094E577A}" srcId="{C0AFFB35-E18F-4CC2-8363-5A3C0576B452}" destId="{ED3AABB8-F02F-449D-930F-8AE43CF5E9A9}" srcOrd="0" destOrd="0" parTransId="{0B54955A-3915-4133-A07A-065F2FE5E6D1}" sibTransId="{CF02BC3C-05F0-48FF-860F-2099D1A9B7F2}"/>
    <dgm:cxn modelId="{FC00AFFD-CDA3-4AF7-8853-D04FAC06236D}" type="presOf" srcId="{1CC5CEE4-96D4-44AB-BF14-1CFF9877E321}" destId="{61C1796A-3086-46E7-9E90-0174DF5A6905}" srcOrd="0" destOrd="2" presId="urn:microsoft.com/office/officeart/2005/8/layout/vList2"/>
    <dgm:cxn modelId="{E3032FFE-7C7D-47CB-A603-C6D7B2EAFACD}" type="presParOf" srcId="{79E3CE49-13E1-4F1D-B28E-E70C7E90FC55}" destId="{EB6BFE5D-AE79-444D-B0A7-FB083A998E9E}" srcOrd="0" destOrd="0" presId="urn:microsoft.com/office/officeart/2005/8/layout/vList2"/>
    <dgm:cxn modelId="{89F29E55-1CBD-4B61-ABA8-4CE04D6458BC}" type="presParOf" srcId="{79E3CE49-13E1-4F1D-B28E-E70C7E90FC55}" destId="{61C1796A-3086-46E7-9E90-0174DF5A6905}" srcOrd="1" destOrd="0" presId="urn:microsoft.com/office/officeart/2005/8/layout/vList2"/>
    <dgm:cxn modelId="{C3B37398-17AB-4A46-BF26-909DBAC8AC7F}" type="presParOf" srcId="{79E3CE49-13E1-4F1D-B28E-E70C7E90FC55}" destId="{5BEBB8F6-9009-4C4F-AA43-BFA2DFE3921E}" srcOrd="2" destOrd="0" presId="urn:microsoft.com/office/officeart/2005/8/layout/vList2"/>
    <dgm:cxn modelId="{38C4AD74-1067-4ACE-9A84-45F62217B28F}" type="presParOf" srcId="{79E3CE49-13E1-4F1D-B28E-E70C7E90FC55}" destId="{F794BE4C-C4C3-4596-B371-8F8A2B6BB2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BFE5D-AE79-444D-B0A7-FB083A998E9E}">
      <dsp:nvSpPr>
        <dsp:cNvPr id="0" name=""/>
        <dsp:cNvSpPr/>
      </dsp:nvSpPr>
      <dsp:spPr>
        <a:xfrm>
          <a:off x="0" y="92788"/>
          <a:ext cx="7721600" cy="76752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Utility Permits</a:t>
          </a:r>
        </a:p>
      </dsp:txBody>
      <dsp:txXfrm>
        <a:off x="37467" y="130255"/>
        <a:ext cx="7646666" cy="692586"/>
      </dsp:txXfrm>
    </dsp:sp>
    <dsp:sp modelId="{61C1796A-3086-46E7-9E90-0174DF5A6905}">
      <dsp:nvSpPr>
        <dsp:cNvPr id="0" name=""/>
        <dsp:cNvSpPr/>
      </dsp:nvSpPr>
      <dsp:spPr>
        <a:xfrm>
          <a:off x="0" y="860308"/>
          <a:ext cx="772160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6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Duration calculates Use Exp &amp; Permit Exp Dates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Total Days in ROW calculates use fees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Duration = Total Days in ROW</a:t>
          </a:r>
        </a:p>
      </dsp:txBody>
      <dsp:txXfrm>
        <a:off x="0" y="860308"/>
        <a:ext cx="7721600" cy="1291680"/>
      </dsp:txXfrm>
    </dsp:sp>
    <dsp:sp modelId="{5BEBB8F6-9009-4C4F-AA43-BFA2DFE3921E}">
      <dsp:nvSpPr>
        <dsp:cNvPr id="0" name=""/>
        <dsp:cNvSpPr/>
      </dsp:nvSpPr>
      <dsp:spPr>
        <a:xfrm>
          <a:off x="0" y="2151988"/>
          <a:ext cx="7721600" cy="767520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Construction Permits</a:t>
          </a:r>
        </a:p>
      </dsp:txBody>
      <dsp:txXfrm>
        <a:off x="37467" y="2189455"/>
        <a:ext cx="7646666" cy="692586"/>
      </dsp:txXfrm>
    </dsp:sp>
    <dsp:sp modelId="{F794BE4C-C4C3-4596-B371-8F8A2B6BB2F2}">
      <dsp:nvSpPr>
        <dsp:cNvPr id="0" name=""/>
        <dsp:cNvSpPr/>
      </dsp:nvSpPr>
      <dsp:spPr>
        <a:xfrm>
          <a:off x="0" y="2919508"/>
          <a:ext cx="772160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6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Duration calculates Use Exp Date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tx1">
                  <a:lumMod val="50000"/>
                </a:schemeClr>
              </a:solidFill>
            </a:rPr>
            <a:t>Duration = Project timeline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tx1">
                  <a:lumMod val="50000"/>
                </a:schemeClr>
              </a:solidFill>
            </a:rPr>
            <a:t>Can be greater than Total Days in ROW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Total Days in ROW calculates use fees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tx1">
                  <a:lumMod val="50000"/>
                </a:schemeClr>
              </a:solidFill>
            </a:rPr>
            <a:t>Total Days in ROW = Working days in ROW</a:t>
          </a:r>
        </a:p>
      </dsp:txBody>
      <dsp:txXfrm>
        <a:off x="0" y="2919508"/>
        <a:ext cx="7721600" cy="218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56040C-23C3-4916-B8AE-33182B3F0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790B8-6AC2-4481-A8FE-716B6C239B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6E01-34A2-47AE-B829-03D4935DF51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03D62-F0F9-4624-9E6D-4309384FF6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1D9CC-FE57-4E10-9C7F-4C0CCDF38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9517-2C93-4C49-8098-1BEF9B8D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BAE5B-F118-4961-BA92-79310DC277B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2E38-1DBF-493E-8775-8109287F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When a user needs </a:t>
            </a:r>
            <a:r>
              <a:rPr lang="en-US" b="1" dirty="0"/>
              <a:t>help</a:t>
            </a:r>
            <a:r>
              <a:rPr lang="en-US" b="0" dirty="0"/>
              <a:t>, they can access the Help Center articles by clicking on </a:t>
            </a:r>
            <a:r>
              <a:rPr lang="en-US" b="1" dirty="0"/>
              <a:t>Help.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The banner is available throughout the portal, and Help can be accessed at any time simply by clicking on the Help 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635B5-FF59-406E-B74D-09342D338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96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2E38-1DBF-493E-8775-8109287F1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46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3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635B5-FF59-406E-B74D-09342D338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87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3342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4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66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8902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0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09175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13066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11/17/2021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26479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5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7079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07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5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79429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9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98934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66532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593779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0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4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11/17/2021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transportation/permits-and-services/permi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ot_permits@seattle.gov" TargetMode="External"/><Relationship Id="rId2" Type="http://schemas.openxmlformats.org/officeDocument/2006/relationships/hyperlink" Target="mailto:dot_su_ssportal_questions@seattle.gov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eattleServices_ITHelp@seattle.g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use fees are applied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5FB3-E877-46CC-9DDC-970F9DC5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81" y="289081"/>
            <a:ext cx="7155171" cy="2901446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Non-transportation use types that incur use fees are shown below in the Table B3 from the Street Use Fee Schedule</a:t>
            </a:r>
          </a:p>
          <a:p>
            <a:endParaRPr lang="en-US" sz="2000" dirty="0"/>
          </a:p>
          <a:p>
            <a:r>
              <a:rPr lang="en-US" sz="2000" dirty="0"/>
              <a:t>Use types that incur use fees are only on the following record types:</a:t>
            </a:r>
          </a:p>
          <a:p>
            <a:pPr lvl="1"/>
            <a:r>
              <a:rPr lang="en-US" sz="2000" dirty="0"/>
              <a:t>ROW Construction</a:t>
            </a:r>
          </a:p>
          <a:p>
            <a:pPr lvl="1"/>
            <a:r>
              <a:rPr lang="en-US" sz="2000" dirty="0"/>
              <a:t>Heavy Crane</a:t>
            </a:r>
          </a:p>
          <a:p>
            <a:pPr lvl="1"/>
            <a:r>
              <a:rPr lang="en-US" sz="2000" dirty="0"/>
              <a:t>Minor Utility</a:t>
            </a:r>
          </a:p>
          <a:p>
            <a:pPr lvl="1"/>
            <a:r>
              <a:rPr lang="en-US" sz="2000" dirty="0"/>
              <a:t>Utility Major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91B193-0AF2-4CBC-B64E-6F74BA98B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"/>
          <a:stretch/>
        </p:blipFill>
        <p:spPr bwMode="auto">
          <a:xfrm>
            <a:off x="4656905" y="3190527"/>
            <a:ext cx="6696895" cy="28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2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2190-C015-4012-A34E-1A8A64BE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40454"/>
            <a:ext cx="10515600" cy="1325563"/>
          </a:xfrm>
        </p:spPr>
        <p:txBody>
          <a:bodyPr/>
          <a:lstStyle/>
          <a:p>
            <a:r>
              <a:rPr lang="en-US" dirty="0"/>
              <a:t>Duration vs. Total Days in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40A86-1A46-469B-845A-856DD23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ED83C-2D8A-42B0-BBF1-CDE43C1054A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93BA8-90B4-440A-92EA-E4E26C55A978}"/>
              </a:ext>
            </a:extLst>
          </p:cNvPr>
          <p:cNvSpPr txBox="1"/>
          <p:nvPr/>
        </p:nvSpPr>
        <p:spPr>
          <a:xfrm>
            <a:off x="7264400" y="1186994"/>
            <a:ext cx="4348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Duration: </a:t>
            </a:r>
            <a:r>
              <a:rPr lang="en-US" sz="2000" dirty="0"/>
              <a:t>Enter the total number of calendar days needed to complete work in the right-of-way (e.g., if work starts on Monday and ends two weeks later on Thursday, the Duration is 11). This is used to calculate the Use Exp. Date. </a:t>
            </a:r>
          </a:p>
          <a:p>
            <a:r>
              <a:rPr lang="en-US" sz="2000" b="1" dirty="0"/>
              <a:t>      </a:t>
            </a:r>
          </a:p>
          <a:p>
            <a:r>
              <a:rPr lang="en-US" sz="2000" b="1" dirty="0"/>
              <a:t>Total Days in ROW: </a:t>
            </a:r>
            <a:r>
              <a:rPr lang="en-US" sz="2000" dirty="0"/>
              <a:t>Enter the actual number of days you will be using the right-of-way (e.g., if you are using the right-of-way Monday thru Thursday for two weeks, the Total Days in ROW is 8). This number cannot exceed the duration. This is used to calculate use fees.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256CBD-1492-48E2-B300-29C3F0C8E2F0}"/>
              </a:ext>
            </a:extLst>
          </p:cNvPr>
          <p:cNvSpPr/>
          <p:nvPr/>
        </p:nvSpPr>
        <p:spPr>
          <a:xfrm>
            <a:off x="7010400" y="1219713"/>
            <a:ext cx="304800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3EDFA5-AABE-4EAC-817B-FFBDB9760DB9}"/>
              </a:ext>
            </a:extLst>
          </p:cNvPr>
          <p:cNvSpPr/>
          <p:nvPr/>
        </p:nvSpPr>
        <p:spPr>
          <a:xfrm>
            <a:off x="6959600" y="3394630"/>
            <a:ext cx="304800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044959-14A6-4FED-8D79-884FC00A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074509"/>
            <a:ext cx="6505575" cy="493395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6C1163-AF8E-42C1-860A-5F29B8198435}"/>
              </a:ext>
            </a:extLst>
          </p:cNvPr>
          <p:cNvSpPr/>
          <p:nvPr/>
        </p:nvSpPr>
        <p:spPr>
          <a:xfrm>
            <a:off x="2976880" y="2400072"/>
            <a:ext cx="2001520" cy="678408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B2A1E-FDBC-4292-A2EB-744F5D269693}"/>
              </a:ext>
            </a:extLst>
          </p:cNvPr>
          <p:cNvSpPr/>
          <p:nvPr/>
        </p:nvSpPr>
        <p:spPr>
          <a:xfrm>
            <a:off x="352425" y="3201730"/>
            <a:ext cx="1872615" cy="678408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81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7007-72B7-413E-A550-1787539E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428041"/>
            <a:ext cx="369316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Duration vs. Total Days in 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6DD3-808D-467E-835E-8B3DC5C0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2361883"/>
            <a:ext cx="3510280" cy="1234757"/>
          </a:xfrm>
        </p:spPr>
        <p:txBody>
          <a:bodyPr>
            <a:normAutofit/>
          </a:bodyPr>
          <a:lstStyle/>
          <a:p>
            <a:r>
              <a:rPr lang="en-US" dirty="0"/>
              <a:t>Different approach for utility vs. non-utility permits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0E4696-0ECD-4F08-B3EF-9E051A133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486970"/>
              </p:ext>
            </p:extLst>
          </p:nvPr>
        </p:nvGraphicFramePr>
        <p:xfrm>
          <a:off x="4368802" y="528320"/>
          <a:ext cx="7721600" cy="5198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4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150381"/>
            <a:ext cx="6678881" cy="12047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dirty="0"/>
              <a:t>Utility Permit Duration vs. Total Days in ROW Rules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Cement truck">
            <a:extLst>
              <a:ext uri="{FF2B5EF4-FFF2-40B4-BE49-F238E27FC236}">
                <a16:creationId xmlns:a16="http://schemas.microsoft.com/office/drawing/2014/main" id="{60EDA4D6-B33C-4102-89D4-F6699725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</p:spPr>
      </p:pic>
      <p:pic>
        <p:nvPicPr>
          <p:cNvPr id="4" name="Graphic 3" descr="Jackhammer with solid fill">
            <a:extLst>
              <a:ext uri="{FF2B5EF4-FFF2-40B4-BE49-F238E27FC236}">
                <a16:creationId xmlns:a16="http://schemas.microsoft.com/office/drawing/2014/main" id="{CB6597DB-4F2F-4407-99AE-99D8960D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1FEA2F-99C8-478C-B2E9-2FD10735AA03}"/>
              </a:ext>
            </a:extLst>
          </p:cNvPr>
          <p:cNvSpPr txBox="1"/>
          <p:nvPr/>
        </p:nvSpPr>
        <p:spPr>
          <a:xfrm>
            <a:off x="5045760" y="1544320"/>
            <a:ext cx="6422848" cy="4470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The 6-month permit expiration rules do not change with the new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Days in ROW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field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issuance: 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Use Expiration = Use Start Date + Duration 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Permit Expiration = Latest Use Expiration Date + 6-months 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Amendment issuance </a:t>
            </a:r>
            <a:r>
              <a:rPr lang="en-US" b="1" i="1" u="sng" dirty="0">
                <a:solidFill>
                  <a:schemeClr val="tx1">
                    <a:lumMod val="50000"/>
                  </a:schemeClr>
                </a:solidFill>
              </a:rPr>
              <a:t>before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 the Latest Use Expiration Date: 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Use Expiration = Use Start Date + Duration 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Permit Expiration = Latest Use Expiration Date + 6-months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BDE6A8-7168-4A41-A747-02EFB3C73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521" y="2299294"/>
            <a:ext cx="67913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72AB-7D65-40D0-8B73-6835613B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1" y="240456"/>
            <a:ext cx="10515600" cy="1325563"/>
          </a:xfrm>
        </p:spPr>
        <p:txBody>
          <a:bodyPr/>
          <a:lstStyle/>
          <a:p>
            <a:r>
              <a:rPr lang="en-US" dirty="0"/>
              <a:t>Utility Permit Duration vs. Total Days in ROW Rules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06558-9888-453A-847B-D8AC10B52854}"/>
              </a:ext>
            </a:extLst>
          </p:cNvPr>
          <p:cNvSpPr txBox="1"/>
          <p:nvPr/>
        </p:nvSpPr>
        <p:spPr>
          <a:xfrm>
            <a:off x="883921" y="1914921"/>
            <a:ext cx="9550400" cy="385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How use fees are calculated are changing with the new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Days in ROW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field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must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match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Days in ROW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If the number of days is unknown (10, 12, or 23 etc.):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Choose the highest possible number of days to avoid costly and timely extension amendments 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Graphic 4" descr="Jackhammer with solid fill">
            <a:extLst>
              <a:ext uri="{FF2B5EF4-FFF2-40B4-BE49-F238E27FC236}">
                <a16:creationId xmlns:a16="http://schemas.microsoft.com/office/drawing/2014/main" id="{A381780D-C542-451F-88E3-BC23A9269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0359" y="2209800"/>
            <a:ext cx="2438400" cy="243840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DD691-B755-4B77-8E33-CD3D2F78B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1" y="2963544"/>
            <a:ext cx="926816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1" y="150381"/>
            <a:ext cx="5720080" cy="12047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dirty="0"/>
              <a:t>Utility Permit Duration vs. Total Days in ROW Rules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Cement truck">
            <a:extLst>
              <a:ext uri="{FF2B5EF4-FFF2-40B4-BE49-F238E27FC236}">
                <a16:creationId xmlns:a16="http://schemas.microsoft.com/office/drawing/2014/main" id="{60EDA4D6-B33C-4102-89D4-F6699725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</p:spPr>
      </p:pic>
      <p:pic>
        <p:nvPicPr>
          <p:cNvPr id="4" name="Graphic 3" descr="Jackhammer with solid fill">
            <a:extLst>
              <a:ext uri="{FF2B5EF4-FFF2-40B4-BE49-F238E27FC236}">
                <a16:creationId xmlns:a16="http://schemas.microsoft.com/office/drawing/2014/main" id="{CB6597DB-4F2F-4407-99AE-99D8960D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1B6EBE-DE00-4A32-8269-0DA2C7C0D56D}"/>
              </a:ext>
            </a:extLst>
          </p:cNvPr>
          <p:cNvSpPr txBox="1"/>
          <p:nvPr/>
        </p:nvSpPr>
        <p:spPr>
          <a:xfrm>
            <a:off x="5028488" y="1672786"/>
            <a:ext cx="6678880" cy="422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Enter the total number of days needed to complete work in the right-of-way (e.g., if work starts on a Monday and ends two weeks later on a Thursday,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is 11).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is used to calculate the Use Exp. and Permit Exp. Dates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must equal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Days in ROW  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Enter the total number of days that you will be using the right-of-way. 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is used to calculate use fees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number must equal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number must be greater than zero 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1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497840" y="165055"/>
            <a:ext cx="9652000" cy="10846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Utility Permit Duration vs. Total Days in ROW Rules - Examples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270BB-3124-40A7-AB77-B9EF659A9766}"/>
              </a:ext>
            </a:extLst>
          </p:cNvPr>
          <p:cNvSpPr txBox="1"/>
          <p:nvPr/>
        </p:nvSpPr>
        <p:spPr>
          <a:xfrm>
            <a:off x="497840" y="1564641"/>
            <a:ext cx="6268720" cy="40436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 1: Gas line installation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timeline is 4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requires intermittent street closures for a total of 18 days for installation and restoration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Right-of-way is clear outside construction days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18 days 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18 days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(18 days)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Permit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Latest Start Date + 6 months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4" name="Picture 6" descr="PSE fixing gas line installations that could lead to explosions | king5.com">
            <a:extLst>
              <a:ext uri="{FF2B5EF4-FFF2-40B4-BE49-F238E27FC236}">
                <a16:creationId xmlns:a16="http://schemas.microsoft.com/office/drawing/2014/main" id="{F9552A30-587D-4BAC-835A-FC88FE20E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/>
          <a:stretch/>
        </p:blipFill>
        <p:spPr bwMode="auto">
          <a:xfrm>
            <a:off x="7213600" y="1772215"/>
            <a:ext cx="4846320" cy="33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15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843280" y="195534"/>
            <a:ext cx="10546080" cy="10185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Utility Permit Duration vs. Total Days in ROW Rules - Examples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270BB-3124-40A7-AB77-B9EF659A9766}"/>
              </a:ext>
            </a:extLst>
          </p:cNvPr>
          <p:cNvSpPr txBox="1"/>
          <p:nvPr/>
        </p:nvSpPr>
        <p:spPr>
          <a:xfrm>
            <a:off x="914400" y="1402081"/>
            <a:ext cx="6228080" cy="40233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 2: Gas main line installation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timeline is 10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requires street closures for a total of 46 days for installation and restoration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Right-of-way is clear outside construction days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46 days 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46 days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(46 days)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Permit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Latest Start Date + 6 months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098" name="Picture 2" descr="PSE | Seattle Core Natural Gas Projects">
            <a:extLst>
              <a:ext uri="{FF2B5EF4-FFF2-40B4-BE49-F238E27FC236}">
                <a16:creationId xmlns:a16="http://schemas.microsoft.com/office/drawing/2014/main" id="{1952B4A7-D842-424A-AA19-A895E7FC2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08" y="1402081"/>
            <a:ext cx="3872752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2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BC69A-097E-47CB-9A52-FB0E39DEBB22}"/>
              </a:ext>
            </a:extLst>
          </p:cNvPr>
          <p:cNvSpPr txBox="1"/>
          <p:nvPr/>
        </p:nvSpPr>
        <p:spPr>
          <a:xfrm>
            <a:off x="5534815" y="1285673"/>
            <a:ext cx="6461760" cy="465241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Existing Use Line:</a:t>
            </a:r>
          </a:p>
          <a:p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6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6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Initial Start Date + Duration (6 days)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Permit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Latest Use Start Date + 6 months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Extended Use Line:</a:t>
            </a:r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Additional Total Days in ROW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8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Duration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8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RSD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7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Use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New Start Date + Duration (8 days)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Permit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Latest Use Start Date + 6 months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589435" y="108016"/>
            <a:ext cx="11236805" cy="7555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Utility Permit Extension Amendment Rules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35A76A-9D00-4E29-B951-D6E8AECA3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4" r="4235"/>
          <a:stretch/>
        </p:blipFill>
        <p:spPr>
          <a:xfrm>
            <a:off x="773712" y="2158185"/>
            <a:ext cx="3809425" cy="16459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ABF6126-F89D-448D-879D-749BDDFC8C84}"/>
              </a:ext>
            </a:extLst>
          </p:cNvPr>
          <p:cNvSpPr txBox="1"/>
          <p:nvPr/>
        </p:nvSpPr>
        <p:spPr>
          <a:xfrm>
            <a:off x="739218" y="1147214"/>
            <a:ext cx="3843918" cy="8944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Scenario 1: Work is taking place after the Permit Exp. Date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DD66C-694D-44AC-B6A8-3F96B4709FB1}"/>
              </a:ext>
            </a:extLst>
          </p:cNvPr>
          <p:cNvSpPr txBox="1"/>
          <p:nvPr/>
        </p:nvSpPr>
        <p:spPr>
          <a:xfrm>
            <a:off x="744299" y="4195214"/>
            <a:ext cx="3738281" cy="12192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Requires an Extension Amendment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Duration = Days in ROW 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33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373703" y="151637"/>
            <a:ext cx="11316792" cy="967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0000"/>
                </a:solidFill>
                <a:latin typeface="Calibri"/>
              </a:rPr>
              <a:t>Utility Permit Revision Amendment Rules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32E9E-6738-4A84-B248-FAE3090BAE19}"/>
              </a:ext>
            </a:extLst>
          </p:cNvPr>
          <p:cNvSpPr txBox="1"/>
          <p:nvPr/>
        </p:nvSpPr>
        <p:spPr>
          <a:xfrm>
            <a:off x="419139" y="4129728"/>
            <a:ext cx="4935142" cy="18849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An Extension Amendment forces a new Start Date after the Use Expiration Date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To add more days within an existing timeframe, an additional use line will need to be added through a Revision Amendment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070C1-1DB2-49D4-AEF0-90B0028CC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" r="2520"/>
          <a:stretch/>
        </p:blipFill>
        <p:spPr>
          <a:xfrm>
            <a:off x="863885" y="2045252"/>
            <a:ext cx="3621024" cy="16459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14D251-0EAB-4EC4-9AEF-C8D6859381B4}"/>
              </a:ext>
            </a:extLst>
          </p:cNvPr>
          <p:cNvSpPr txBox="1"/>
          <p:nvPr/>
        </p:nvSpPr>
        <p:spPr>
          <a:xfrm>
            <a:off x="501505" y="1073868"/>
            <a:ext cx="4345784" cy="8944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Scenario 2: Work is extending beyond issued Days in ROW date within the original Permit Exp. Date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A6EE1-6BD6-4515-9939-713A4813E0FF}"/>
              </a:ext>
            </a:extLst>
          </p:cNvPr>
          <p:cNvSpPr txBox="1"/>
          <p:nvPr/>
        </p:nvSpPr>
        <p:spPr>
          <a:xfrm>
            <a:off x="5529221" y="944880"/>
            <a:ext cx="6493326" cy="496823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Existing Use Line:</a:t>
            </a:r>
          </a:p>
          <a:p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cs typeface="Calibri"/>
              </a:rPr>
              <a:t>Space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= A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22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22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Initial Start Date + Duration (22 days)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Permit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Latest Use Start Date + 6 months</a:t>
            </a:r>
          </a:p>
          <a:p>
            <a:endParaRPr lang="en-US" b="1" dirty="0"/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Use Line:</a:t>
            </a:r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Space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= B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22 if the Start Dates are the same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Additional Total Days in ROW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15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RSD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will need to be manually updated based on when the impacts began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Use Expiration Date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= Same as Initial Issuance if the Start Dates are the same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Permit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Same as Initial Issuance if the Start Dates are the same</a:t>
            </a:r>
            <a:endParaRPr lang="en-US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723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150381"/>
            <a:ext cx="6319519" cy="12047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dirty="0"/>
              <a:t>Construction Permit Duration vs. Total Days in ROW Rules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Excavator with solid fill">
            <a:extLst>
              <a:ext uri="{FF2B5EF4-FFF2-40B4-BE49-F238E27FC236}">
                <a16:creationId xmlns:a16="http://schemas.microsoft.com/office/drawing/2014/main" id="{FEAD8F8F-7FF3-49BE-A6FC-0BF064D6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238" y="785149"/>
            <a:ext cx="1635351" cy="1635351"/>
          </a:xfrm>
          <a:prstGeom prst="rect">
            <a:avLst/>
          </a:prstGeom>
        </p:spPr>
      </p:pic>
      <p:pic>
        <p:nvPicPr>
          <p:cNvPr id="9" name="Graphic 8" descr="Dump truck">
            <a:extLst>
              <a:ext uri="{FF2B5EF4-FFF2-40B4-BE49-F238E27FC236}">
                <a16:creationId xmlns:a16="http://schemas.microsoft.com/office/drawing/2014/main" id="{5B5B8965-8F9B-44F0-AA86-61E8708E7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1451805" y="2540227"/>
            <a:ext cx="1594214" cy="1594214"/>
          </a:xfrm>
          <a:prstGeom prst="rect">
            <a:avLst/>
          </a:prstGeom>
        </p:spPr>
      </p:pic>
      <p:pic>
        <p:nvPicPr>
          <p:cNvPr id="11" name="Graphic 10" descr="Crane with solid fill">
            <a:extLst>
              <a:ext uri="{FF2B5EF4-FFF2-40B4-BE49-F238E27FC236}">
                <a16:creationId xmlns:a16="http://schemas.microsoft.com/office/drawing/2014/main" id="{9772CDCB-E6F8-47E3-9985-4D1E7F7F4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8629" y="4313209"/>
            <a:ext cx="1586535" cy="1586535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80174F-BC23-40A0-B718-283C81BB917E}"/>
              </a:ext>
            </a:extLst>
          </p:cNvPr>
          <p:cNvSpPr txBox="1"/>
          <p:nvPr/>
        </p:nvSpPr>
        <p:spPr>
          <a:xfrm>
            <a:off x="4810760" y="1708744"/>
            <a:ext cx="7238999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Days in ROW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should be actual days they will be in the right-of-way 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If the number of days is unknown (1, 2, or 3 etc.):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Choose the highest possible number of days to avoid costly and timely extension amendments 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Duration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is capturing project timeline independent of number of days you’ll be in the right-of-way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Having a longer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Duration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does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not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allow the project to be in the right-of-way beyond the number of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Days in ROW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use fees are calculated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5FB3-E877-46CC-9DDC-970F9DC5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04799"/>
            <a:ext cx="6848715" cy="3027681"/>
          </a:xfrm>
        </p:spPr>
        <p:txBody>
          <a:bodyPr anchor="ctr">
            <a:normAutofit/>
          </a:bodyPr>
          <a:lstStyle/>
          <a:p>
            <a:r>
              <a:rPr lang="en-US" dirty="0"/>
              <a:t>The following variables influence use fees:</a:t>
            </a:r>
          </a:p>
          <a:p>
            <a:pPr lvl="1"/>
            <a:r>
              <a:rPr lang="en-US" sz="2000" dirty="0"/>
              <a:t>Type of street (arterial vs. non-arterial)</a:t>
            </a:r>
          </a:p>
          <a:p>
            <a:pPr lvl="1"/>
            <a:r>
              <a:rPr lang="en-US" sz="2000" dirty="0"/>
              <a:t>Location (Urban zones, residential etc.)</a:t>
            </a:r>
          </a:p>
          <a:p>
            <a:pPr lvl="1"/>
            <a:r>
              <a:rPr lang="en-US" sz="2000" dirty="0"/>
              <a:t>Type of mobility impact (sidewalk, travel lane, alley etc.)</a:t>
            </a:r>
          </a:p>
          <a:p>
            <a:pPr lvl="1"/>
            <a:r>
              <a:rPr lang="en-US" sz="2000" dirty="0"/>
              <a:t>Type of closure (closed, intermittent, reduced width etc.)</a:t>
            </a:r>
          </a:p>
          <a:p>
            <a:pPr lvl="1"/>
            <a:r>
              <a:rPr lang="en-US" sz="2000" dirty="0"/>
              <a:t>Time in right-of-way (current use code table uses Duration + Work Days, but will be changing to Total Days in ROW)</a:t>
            </a:r>
          </a:p>
          <a:p>
            <a:pPr lvl="1"/>
            <a:r>
              <a:rPr lang="en-US" sz="2000" dirty="0"/>
              <a:t>Duration of time in right-of-way (escalation rate = Rate Start Date)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F83CE80-D94D-43E6-8A2B-D1DD4DFA47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7" y="3639495"/>
            <a:ext cx="6894236" cy="21027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5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150381"/>
            <a:ext cx="6319519" cy="12047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dirty="0"/>
              <a:t>Construction Permit Duration vs. Total Days in ROW Rules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Excavator with solid fill">
            <a:extLst>
              <a:ext uri="{FF2B5EF4-FFF2-40B4-BE49-F238E27FC236}">
                <a16:creationId xmlns:a16="http://schemas.microsoft.com/office/drawing/2014/main" id="{FEAD8F8F-7FF3-49BE-A6FC-0BF064D6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238" y="785149"/>
            <a:ext cx="1635351" cy="1635351"/>
          </a:xfrm>
          <a:prstGeom prst="rect">
            <a:avLst/>
          </a:prstGeom>
        </p:spPr>
      </p:pic>
      <p:pic>
        <p:nvPicPr>
          <p:cNvPr id="9" name="Graphic 8" descr="Dump truck">
            <a:extLst>
              <a:ext uri="{FF2B5EF4-FFF2-40B4-BE49-F238E27FC236}">
                <a16:creationId xmlns:a16="http://schemas.microsoft.com/office/drawing/2014/main" id="{5B5B8965-8F9B-44F0-AA86-61E8708E7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1451805" y="2540227"/>
            <a:ext cx="1594214" cy="1594214"/>
          </a:xfrm>
          <a:prstGeom prst="rect">
            <a:avLst/>
          </a:prstGeom>
        </p:spPr>
      </p:pic>
      <p:pic>
        <p:nvPicPr>
          <p:cNvPr id="11" name="Graphic 10" descr="Crane with solid fill">
            <a:extLst>
              <a:ext uri="{FF2B5EF4-FFF2-40B4-BE49-F238E27FC236}">
                <a16:creationId xmlns:a16="http://schemas.microsoft.com/office/drawing/2014/main" id="{9772CDCB-E6F8-47E3-9985-4D1E7F7F4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8629" y="4313209"/>
            <a:ext cx="1586535" cy="1586535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75A6E6-4F1D-4BE3-98B5-540E5A457702}"/>
              </a:ext>
            </a:extLst>
          </p:cNvPr>
          <p:cNvSpPr txBox="1"/>
          <p:nvPr/>
        </p:nvSpPr>
        <p:spPr>
          <a:xfrm>
            <a:off x="4945582" y="1511384"/>
            <a:ext cx="6941618" cy="447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– Enter the total number of calendar days needed to complete work in the right-of-way (e.g., if work starts on a Monday and ends two weeks later on a Thursday,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is 11).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This is used to calculate the Use Exp. Date.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can be greater than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Days in ROW  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Total Days in ROW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– Enter the actual number of days that you will be using the right-of-way (e.g., if you are using the right-of-way Monday through Thursday for two weeks,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Days in ROW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is 8). 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This is used to calculate use fees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This number cannot exceed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This number must be greater than zero 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477520" y="201250"/>
            <a:ext cx="8382000" cy="7855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Construction</a:t>
            </a:r>
            <a:r>
              <a:rPr lang="en-US" sz="4400" dirty="0">
                <a:latin typeface="+mn-lt"/>
              </a:rPr>
              <a:t>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Permit Rules - Examples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270BB-3124-40A7-AB77-B9EF659A9766}"/>
              </a:ext>
            </a:extLst>
          </p:cNvPr>
          <p:cNvSpPr txBox="1"/>
          <p:nvPr/>
        </p:nvSpPr>
        <p:spPr>
          <a:xfrm>
            <a:off x="477520" y="1415108"/>
            <a:ext cx="6050280" cy="4027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 1: Townhouse project on a non-arterial street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timeline is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requires intermittent material deliveries 2-3 days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Right-of-way is clear outside delivery days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185 days (26 weeks)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78 days (3x26 weeks)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(185 days)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2" name="Picture 4" descr="Oncore Townhomes | New Homes in Capitol Hill Seattle | Isola Homes">
            <a:extLst>
              <a:ext uri="{FF2B5EF4-FFF2-40B4-BE49-F238E27FC236}">
                <a16:creationId xmlns:a16="http://schemas.microsoft.com/office/drawing/2014/main" id="{570F6E8B-E70C-4DF5-9B70-62E75442E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r="5781"/>
          <a:stretch/>
        </p:blipFill>
        <p:spPr bwMode="auto">
          <a:xfrm>
            <a:off x="7051040" y="893253"/>
            <a:ext cx="4663440" cy="50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54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587307" y="170805"/>
            <a:ext cx="10048240" cy="916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Construction Permit Rules - 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BA51E-3333-46E4-B34D-35775B3773A1}"/>
              </a:ext>
            </a:extLst>
          </p:cNvPr>
          <p:cNvSpPr txBox="1"/>
          <p:nvPr/>
        </p:nvSpPr>
        <p:spPr>
          <a:xfrm>
            <a:off x="760026" y="1017914"/>
            <a:ext cx="6321493" cy="18288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 2: Office Building in an Urban Village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timeline is 18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requires a sidewalk and parking lane closure 7 days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Peds are rerouted to the parking lane on the weekends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4" name="Picture 2" descr="Greenbridge Investment Partners">
            <a:extLst>
              <a:ext uri="{FF2B5EF4-FFF2-40B4-BE49-F238E27FC236}">
                <a16:creationId xmlns:a16="http://schemas.microsoft.com/office/drawing/2014/main" id="{823BCB8D-8E52-4E11-BFA0-DC7EDCAA6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/>
          <a:stretch/>
        </p:blipFill>
        <p:spPr bwMode="auto">
          <a:xfrm>
            <a:off x="7464357" y="2089795"/>
            <a:ext cx="440569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5395AD-56C8-43E1-B2F3-C756A5119D58}"/>
              </a:ext>
            </a:extLst>
          </p:cNvPr>
          <p:cNvSpPr txBox="1"/>
          <p:nvPr/>
        </p:nvSpPr>
        <p:spPr>
          <a:xfrm>
            <a:off x="760026" y="2641601"/>
            <a:ext cx="6575494" cy="3495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Sidewalk Closed Use Line: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556 days (79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556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(556 days) 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Parking Lane Closed Use Line: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556 days (79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395 days (5*79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(556 days) 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Parking Lane Rerouted Use Line: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556 days (79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158 days (2*79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(556 days) 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66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BC69A-097E-47CB-9A52-FB0E39DEBB22}"/>
              </a:ext>
            </a:extLst>
          </p:cNvPr>
          <p:cNvSpPr txBox="1"/>
          <p:nvPr/>
        </p:nvSpPr>
        <p:spPr>
          <a:xfrm>
            <a:off x="5430518" y="1475476"/>
            <a:ext cx="6440583" cy="390704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Existing Use Line:</a:t>
            </a:r>
          </a:p>
          <a:p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62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78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Initial Start Date + Duration (78 days)</a:t>
            </a:r>
          </a:p>
          <a:p>
            <a:endParaRPr lang="en-US" b="1" u="sng" dirty="0"/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Extended Use Line:</a:t>
            </a:r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Additional Total Days in ROW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18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Duration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20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RSD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= 63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Use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New Start Date + Duration (20 days)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432658" y="227348"/>
            <a:ext cx="11139581" cy="894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Construction Permit Extension Amendment Rules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BF6126-F89D-448D-879D-749BDDFC8C84}"/>
              </a:ext>
            </a:extLst>
          </p:cNvPr>
          <p:cNvSpPr txBox="1"/>
          <p:nvPr/>
        </p:nvSpPr>
        <p:spPr>
          <a:xfrm>
            <a:off x="899160" y="1121824"/>
            <a:ext cx="3843918" cy="8944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Scenario 1: Work is taking place after the Use Exp. Date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88BB-2176-41E5-B646-5943849E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1" y="2085012"/>
            <a:ext cx="3819525" cy="187642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1633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579120" y="207712"/>
            <a:ext cx="10647680" cy="987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Construction Permit Revision Amendment Rules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2843B5-485F-4DE8-BE8D-0753396912FD}"/>
              </a:ext>
            </a:extLst>
          </p:cNvPr>
          <p:cNvSpPr txBox="1"/>
          <p:nvPr/>
        </p:nvSpPr>
        <p:spPr>
          <a:xfrm>
            <a:off x="874431" y="1053971"/>
            <a:ext cx="4297009" cy="8944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Scenario 2: Work is extending beyond issued Days in ROW date within the original Use Exp. Date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12CCA-AB5C-47FE-9293-3AF180B16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0" y="2019301"/>
            <a:ext cx="3752850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EDED-0BB4-4F51-93DA-B949960D932F}"/>
              </a:ext>
            </a:extLst>
          </p:cNvPr>
          <p:cNvSpPr txBox="1"/>
          <p:nvPr/>
        </p:nvSpPr>
        <p:spPr>
          <a:xfrm>
            <a:off x="6014720" y="990600"/>
            <a:ext cx="6065520" cy="484124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Existing Use Line:</a:t>
            </a:r>
          </a:p>
          <a:p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cs typeface="Calibri"/>
              </a:rPr>
              <a:t>Space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= A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Total Days in ROW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= 20 days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78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Initial Start Date + Duration (78 days)</a:t>
            </a:r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Use Line: </a:t>
            </a:r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Space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B</a:t>
            </a:r>
            <a:endParaRPr lang="en-US" b="1" u="sng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Duration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78 if the Start Dates are the same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Additional Total Days in ROW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15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RSD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will need to be manually updated based on when the impacts began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Use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Same as Initial Issuance if the Start Dates are the same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32E9E-6738-4A84-B248-FAE3090BAE19}"/>
              </a:ext>
            </a:extLst>
          </p:cNvPr>
          <p:cNvSpPr txBox="1"/>
          <p:nvPr/>
        </p:nvSpPr>
        <p:spPr>
          <a:xfrm>
            <a:off x="795099" y="3939540"/>
            <a:ext cx="4782741" cy="20853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An Extension Amendment forces a new Start Date after the Use Expiration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To add more days within an existing timeframe, an additional use line will need to be added through a Revision Amendment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95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EA997-5D26-4455-87F8-5D7B8E18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2699581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Updated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 Fee Calculator to estimate use fees fo</a:t>
            </a:r>
            <a:r>
              <a:rPr lang="en-US" sz="4000" dirty="0">
                <a:solidFill>
                  <a:srgbClr val="FFFFFF"/>
                </a:solidFill>
              </a:rPr>
              <a:t>r your project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2A8B5380-B12B-4AB3-A45E-E2FF8221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3016" y="153436"/>
            <a:ext cx="7888984" cy="65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B31A9-D16B-4C71-9870-E90397F902B0}"/>
              </a:ext>
            </a:extLst>
          </p:cNvPr>
          <p:cNvSpPr/>
          <p:nvPr/>
        </p:nvSpPr>
        <p:spPr>
          <a:xfrm>
            <a:off x="9455785" y="2501977"/>
            <a:ext cx="765175" cy="647623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205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5B893-4648-48FE-B69B-C470025A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ED83C-2D8A-42B0-BBF1-CDE43C105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A5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A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2E8C83-D537-4769-9752-8B9F720AB7B4}"/>
              </a:ext>
            </a:extLst>
          </p:cNvPr>
          <p:cNvSpPr txBox="1">
            <a:spLocks/>
          </p:cNvSpPr>
          <p:nvPr/>
        </p:nvSpPr>
        <p:spPr>
          <a:xfrm>
            <a:off x="94979" y="158416"/>
            <a:ext cx="4491979" cy="125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Seattle Text"/>
                <a:ea typeface="+mj-ea"/>
                <a:cs typeface="+mj-cs"/>
              </a:rPr>
              <a:t>How to get help on our websites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9BB03C-3AB8-4417-AC16-E59742BA4D4A}"/>
              </a:ext>
            </a:extLst>
          </p:cNvPr>
          <p:cNvSpPr txBox="1">
            <a:spLocks/>
          </p:cNvSpPr>
          <p:nvPr/>
        </p:nvSpPr>
        <p:spPr>
          <a:xfrm>
            <a:off x="94978" y="1518091"/>
            <a:ext cx="4752975" cy="506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websites have been updated to walk you through the process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also find a link to the Seattle Services Portal on the right panel of every website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http://www.seattle.gov/transportation/permits-and-services/permits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3E9E8-D997-4F94-96A5-079EDDF3F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" t="2924" r="3779"/>
          <a:stretch/>
        </p:blipFill>
        <p:spPr>
          <a:xfrm>
            <a:off x="4847953" y="50746"/>
            <a:ext cx="6948023" cy="5148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FEE968-20BF-4E57-A4D7-FDCF81FA50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11" t="-3553" r="3957" b="11669"/>
          <a:stretch/>
        </p:blipFill>
        <p:spPr>
          <a:xfrm>
            <a:off x="10194202" y="3141538"/>
            <a:ext cx="1794568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AA6BB-56B9-4429-8ECC-8FF8F78D9386}"/>
              </a:ext>
            </a:extLst>
          </p:cNvPr>
          <p:cNvSpPr txBox="1"/>
          <p:nvPr/>
        </p:nvSpPr>
        <p:spPr>
          <a:xfrm>
            <a:off x="10378911" y="1604202"/>
            <a:ext cx="1678060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the Portal can be found on the right panel of every webpage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B902CCE-AA2C-4C2D-87F8-EDCD2ED067DE}"/>
              </a:ext>
            </a:extLst>
          </p:cNvPr>
          <p:cNvSpPr/>
          <p:nvPr/>
        </p:nvSpPr>
        <p:spPr>
          <a:xfrm>
            <a:off x="10417405" y="4731139"/>
            <a:ext cx="1474968" cy="228497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A828F-081A-4A37-B520-D7974DC2A52E}"/>
              </a:ext>
            </a:extLst>
          </p:cNvPr>
          <p:cNvSpPr/>
          <p:nvPr/>
        </p:nvSpPr>
        <p:spPr>
          <a:xfrm>
            <a:off x="4847953" y="4399984"/>
            <a:ext cx="1705247" cy="751438"/>
          </a:xfrm>
          <a:prstGeom prst="rect">
            <a:avLst/>
          </a:pr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48413F-DEAD-46C3-8000-0400DE146919}"/>
              </a:ext>
            </a:extLst>
          </p:cNvPr>
          <p:cNvSpPr/>
          <p:nvPr/>
        </p:nvSpPr>
        <p:spPr>
          <a:xfrm>
            <a:off x="6789424" y="4580597"/>
            <a:ext cx="3065081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290AE-E957-44EA-9C51-346E31419FDD}"/>
              </a:ext>
            </a:extLst>
          </p:cNvPr>
          <p:cNvSpPr/>
          <p:nvPr/>
        </p:nvSpPr>
        <p:spPr>
          <a:xfrm>
            <a:off x="10214775" y="3232086"/>
            <a:ext cx="1773995" cy="2744091"/>
          </a:xfrm>
          <a:prstGeom prst="rect">
            <a:avLst/>
          </a:pr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5E942B-3C19-4980-A4D3-C0B9BF9ED3D5}"/>
              </a:ext>
            </a:extLst>
          </p:cNvPr>
          <p:cNvSpPr/>
          <p:nvPr/>
        </p:nvSpPr>
        <p:spPr>
          <a:xfrm rot="5400000">
            <a:off x="10582436" y="3415952"/>
            <a:ext cx="969926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6D891290-69A9-4135-A1C5-A22F8A11CE27}"/>
              </a:ext>
            </a:extLst>
          </p:cNvPr>
          <p:cNvSpPr/>
          <p:nvPr/>
        </p:nvSpPr>
        <p:spPr>
          <a:xfrm>
            <a:off x="10406729" y="5639318"/>
            <a:ext cx="1263188" cy="228497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D4E8DDE-D465-4F63-8C1C-0B2CA6102509}"/>
              </a:ext>
            </a:extLst>
          </p:cNvPr>
          <p:cNvSpPr/>
          <p:nvPr/>
        </p:nvSpPr>
        <p:spPr>
          <a:xfrm>
            <a:off x="6963445" y="5627222"/>
            <a:ext cx="2932477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73AF6-EEFB-4E44-ACB3-2BE205BA1637}"/>
              </a:ext>
            </a:extLst>
          </p:cNvPr>
          <p:cNvSpPr txBox="1"/>
          <p:nvPr/>
        </p:nvSpPr>
        <p:spPr>
          <a:xfrm>
            <a:off x="2210470" y="5339909"/>
            <a:ext cx="475297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stay informed on Street Use updates, you can sign-up to receive our monthly newsletter</a:t>
            </a:r>
          </a:p>
        </p:txBody>
      </p:sp>
    </p:spTree>
    <p:extLst>
      <p:ext uri="{BB962C8B-B14F-4D97-AF65-F5344CB8AC3E}">
        <p14:creationId xmlns:p14="http://schemas.microsoft.com/office/powerpoint/2010/main" val="305881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5B893-4648-48FE-B69B-C470025A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ED83C-2D8A-42B0-BBF1-CDE43C105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A5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A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0B12F-C9A4-400D-9FF6-B79B699C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508" b="43609"/>
          <a:stretch/>
        </p:blipFill>
        <p:spPr>
          <a:xfrm>
            <a:off x="5622911" y="136925"/>
            <a:ext cx="5897113" cy="2927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42E8C83-D537-4769-9752-8B9F720AB7B4}"/>
              </a:ext>
            </a:extLst>
          </p:cNvPr>
          <p:cNvSpPr txBox="1">
            <a:spLocks/>
          </p:cNvSpPr>
          <p:nvPr/>
        </p:nvSpPr>
        <p:spPr>
          <a:xfrm>
            <a:off x="188484" y="66189"/>
            <a:ext cx="5464970" cy="125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Seattle Text"/>
                <a:ea typeface="+mj-ea"/>
                <a:cs typeface="+mj-cs"/>
              </a:rPr>
              <a:t>How to get help on the SSP Help Center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9BB03C-3AB8-4417-AC16-E59742BA4D4A}"/>
              </a:ext>
            </a:extLst>
          </p:cNvPr>
          <p:cNvSpPr txBox="1">
            <a:spLocks/>
          </p:cNvSpPr>
          <p:nvPr/>
        </p:nvSpPr>
        <p:spPr>
          <a:xfrm>
            <a:off x="188484" y="1673186"/>
            <a:ext cx="4809502" cy="444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find many help articles on how to navigate the Seattle Services Portal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Center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familiar with these three sections: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Getting Started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Managing Your Account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Permits - Street Use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22DF4B1B-69D3-45E2-BB53-1F6C9A406504}"/>
              </a:ext>
            </a:extLst>
          </p:cNvPr>
          <p:cNvSpPr/>
          <p:nvPr/>
        </p:nvSpPr>
        <p:spPr>
          <a:xfrm>
            <a:off x="7466553" y="1035408"/>
            <a:ext cx="542927" cy="266700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B87683AF-65BE-4CA3-B525-28695A89B5D6}"/>
              </a:ext>
            </a:extLst>
          </p:cNvPr>
          <p:cNvSpPr/>
          <p:nvPr/>
        </p:nvSpPr>
        <p:spPr>
          <a:xfrm>
            <a:off x="5838824" y="5555528"/>
            <a:ext cx="1966005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A24416C-51A5-4327-98F7-0709A3DEA66E}"/>
              </a:ext>
            </a:extLst>
          </p:cNvPr>
          <p:cNvSpPr/>
          <p:nvPr/>
        </p:nvSpPr>
        <p:spPr>
          <a:xfrm>
            <a:off x="5622911" y="5342082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E9756-2393-48B7-88C2-51E91F23D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86" y="2938102"/>
            <a:ext cx="7464914" cy="3200400"/>
          </a:xfrm>
          <a:prstGeom prst="rect">
            <a:avLst/>
          </a:prstGeom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1BA86478-40DE-447D-BBFA-18CDEB2309AD}"/>
              </a:ext>
            </a:extLst>
          </p:cNvPr>
          <p:cNvSpPr/>
          <p:nvPr/>
        </p:nvSpPr>
        <p:spPr>
          <a:xfrm>
            <a:off x="4997986" y="3162299"/>
            <a:ext cx="2196030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3AC69A4-0538-4928-B50A-AA9079495E11}"/>
              </a:ext>
            </a:extLst>
          </p:cNvPr>
          <p:cNvSpPr/>
          <p:nvPr/>
        </p:nvSpPr>
        <p:spPr>
          <a:xfrm>
            <a:off x="7361528" y="3162299"/>
            <a:ext cx="2196030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EEE81A1B-C6D1-4799-808C-FDB8E623EA86}"/>
              </a:ext>
            </a:extLst>
          </p:cNvPr>
          <p:cNvSpPr/>
          <p:nvPr/>
        </p:nvSpPr>
        <p:spPr>
          <a:xfrm>
            <a:off x="4953264" y="5065879"/>
            <a:ext cx="2240751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391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DA9E-2B68-40EE-A9BA-68E17EC5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01" y="1"/>
            <a:ext cx="10515600" cy="1139682"/>
          </a:xfrm>
        </p:spPr>
        <p:txBody>
          <a:bodyPr/>
          <a:lstStyle/>
          <a:p>
            <a:r>
              <a:rPr lang="en-US" dirty="0"/>
              <a:t>How to get help if you can’t find the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56B817-C60E-4F89-AE85-FA4F8D82E6A2}"/>
              </a:ext>
            </a:extLst>
          </p:cNvPr>
          <p:cNvSpPr/>
          <p:nvPr/>
        </p:nvSpPr>
        <p:spPr>
          <a:xfrm>
            <a:off x="511158" y="1379140"/>
            <a:ext cx="103579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dot_su_ssportal_questions@seattle.gov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Seattle Service Portal navigation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cleanup or fix needs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</a:t>
            </a:r>
            <a:r>
              <a:rPr lang="en-US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on responding to Corrections, uploading documents, scheduling inspections etc.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think an error has occurred in the Seattle Services Portal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dot_permits@seattle.gov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 virtual 1x1 coaching</a:t>
            </a:r>
            <a:r>
              <a:rPr lang="en-US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 with a reviewer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inquiries and coaching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changes for permits or amendments in process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Application changes for unassigned records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 disputes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SeattleServices_ITHelp@seattle.gov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Seattle Services Portal account issues</a:t>
            </a:r>
          </a:p>
        </p:txBody>
      </p:sp>
    </p:spTree>
    <p:extLst>
      <p:ext uri="{BB962C8B-B14F-4D97-AF65-F5344CB8AC3E}">
        <p14:creationId xmlns:p14="http://schemas.microsoft.com/office/powerpoint/2010/main" val="3888138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DA9E-2B68-40EE-A9BA-68E17EC5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01" y="1"/>
            <a:ext cx="10515600" cy="1139682"/>
          </a:xfrm>
        </p:spPr>
        <p:txBody>
          <a:bodyPr/>
          <a:lstStyle/>
          <a:p>
            <a:r>
              <a:rPr lang="en-US" dirty="0"/>
              <a:t>How to get help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56B817-C60E-4F89-AE85-FA4F8D82E6A2}"/>
              </a:ext>
            </a:extLst>
          </p:cNvPr>
          <p:cNvSpPr/>
          <p:nvPr/>
        </p:nvSpPr>
        <p:spPr>
          <a:xfrm>
            <a:off x="511159" y="1139682"/>
            <a:ext cx="6012921" cy="4369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the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assigned reviewer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changes for permits or amendments in process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Corrections required response clarification 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 status inquiries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outside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posted permit timelines</a:t>
            </a:r>
          </a:p>
          <a:p>
            <a:pPr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the </a:t>
            </a:r>
            <a:r>
              <a:rPr lang="en-US" sz="1800" b="1" u="sng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 inspector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for:</a:t>
            </a:r>
            <a:endParaRPr lang="en-US" sz="18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start changes after the Initial Inspection has passed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Inspection questions including notification, inspection results etc.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Scheduling an on-site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37E257-64B9-41CC-8B83-5FEFDE4E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81" y="1259868"/>
            <a:ext cx="4486275" cy="10953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65FA32-23E1-4CD6-B514-BDAA0968BD3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170160" y="1019146"/>
            <a:ext cx="671260" cy="78840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EFB98F-7AE4-47A2-BBF8-4007D36A5D54}"/>
              </a:ext>
            </a:extLst>
          </p:cNvPr>
          <p:cNvSpPr txBox="1"/>
          <p:nvPr/>
        </p:nvSpPr>
        <p:spPr>
          <a:xfrm>
            <a:off x="6746240" y="757536"/>
            <a:ext cx="342392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to find the assigned reviewer on the Status tab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8667C5-4F89-4959-8ABA-E41BC8537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080" y="2912843"/>
            <a:ext cx="5476875" cy="2162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0ED9F2-5F30-4E64-A468-48B1CE91BFE8}"/>
              </a:ext>
            </a:extLst>
          </p:cNvPr>
          <p:cNvSpPr txBox="1"/>
          <p:nvPr/>
        </p:nvSpPr>
        <p:spPr>
          <a:xfrm>
            <a:off x="8081736" y="5315634"/>
            <a:ext cx="342392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to find the assigned inspector on the Inspections tab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01F100-E497-4B3B-B17A-5A67B2EE7EB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447280" y="4958082"/>
            <a:ext cx="634456" cy="619162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3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use fees are calculated – Mobility &amp; Closure types in Accela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C8DD31-DD5F-4A1C-B715-D221960D2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18085"/>
              </p:ext>
            </p:extLst>
          </p:nvPr>
        </p:nvGraphicFramePr>
        <p:xfrm>
          <a:off x="4428747" y="233680"/>
          <a:ext cx="7406640" cy="626849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977139">
                  <a:extLst>
                    <a:ext uri="{9D8B030D-6E8A-4147-A177-3AD203B41FA5}">
                      <a16:colId xmlns:a16="http://schemas.microsoft.com/office/drawing/2014/main" val="1449840897"/>
                    </a:ext>
                  </a:extLst>
                </a:gridCol>
                <a:gridCol w="2810565">
                  <a:extLst>
                    <a:ext uri="{9D8B030D-6E8A-4147-A177-3AD203B41FA5}">
                      <a16:colId xmlns:a16="http://schemas.microsoft.com/office/drawing/2014/main" val="1515481422"/>
                    </a:ext>
                  </a:extLst>
                </a:gridCol>
                <a:gridCol w="2618936">
                  <a:extLst>
                    <a:ext uri="{9D8B030D-6E8A-4147-A177-3AD203B41FA5}">
                      <a16:colId xmlns:a16="http://schemas.microsoft.com/office/drawing/2014/main" val="516696635"/>
                    </a:ext>
                  </a:extLst>
                </a:gridCol>
              </a:tblGrid>
              <a:tr h="575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Mobility Type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Definition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Closure Type Options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0775156"/>
                  </a:ext>
                </a:extLst>
              </a:tr>
              <a:tr h="822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Sidewalk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Dedicated pedestrian zone 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including asphalt pathways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Intermittent Closure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Reduced Width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Rerouted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9809227"/>
                  </a:ext>
                </a:extLst>
              </a:tr>
              <a:tr h="544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Bike Lane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Dedicated striped and/or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barricaded 24/7 bike lanes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Intermittent Closure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Rerouted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9286906"/>
                  </a:ext>
                </a:extLst>
              </a:tr>
              <a:tr h="822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GP Lane(s)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General purpose travel lanes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Reduced Width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Intermittent Closure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Some 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Lanes Closed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All Lanes Closed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7393132"/>
                  </a:ext>
                </a:extLst>
              </a:tr>
              <a:tr h="544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Transit Lane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Dedicated striped 24/7 bus and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other transit lanes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Intermittent Closure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Rerouted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213570"/>
                  </a:ext>
                </a:extLst>
              </a:tr>
              <a:tr h="573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Parking Lane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Dedicated paid or unpaid 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parking lanes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63429"/>
                  </a:ext>
                </a:extLst>
              </a:tr>
              <a:tr h="822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ROW Impact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Any area not specifically listed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(e.g., planting strip, gravel 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shoulder etc.)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9738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93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B0944E-86F6-4A55-AD28-F23EA59A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57"/>
            <a:ext cx="10515599" cy="694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use fees are calculated – Closure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BE35AA-E5F5-43C2-B069-DAE235D85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0680"/>
              </p:ext>
            </p:extLst>
          </p:nvPr>
        </p:nvGraphicFramePr>
        <p:xfrm>
          <a:off x="0" y="797997"/>
          <a:ext cx="12192000" cy="606000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3365165464"/>
                    </a:ext>
                  </a:extLst>
                </a:gridCol>
                <a:gridCol w="6177407">
                  <a:extLst>
                    <a:ext uri="{9D8B030D-6E8A-4147-A177-3AD203B41FA5}">
                      <a16:colId xmlns:a16="http://schemas.microsoft.com/office/drawing/2014/main" val="2942451021"/>
                    </a:ext>
                  </a:extLst>
                </a:gridCol>
                <a:gridCol w="1581840">
                  <a:extLst>
                    <a:ext uri="{9D8B030D-6E8A-4147-A177-3AD203B41FA5}">
                      <a16:colId xmlns:a16="http://schemas.microsoft.com/office/drawing/2014/main" val="903739694"/>
                    </a:ext>
                  </a:extLst>
                </a:gridCol>
                <a:gridCol w="2055313">
                  <a:extLst>
                    <a:ext uri="{9D8B030D-6E8A-4147-A177-3AD203B41FA5}">
                      <a16:colId xmlns:a16="http://schemas.microsoft.com/office/drawing/2014/main" val="1746651669"/>
                    </a:ext>
                  </a:extLst>
                </a:gridCol>
              </a:tblGrid>
              <a:tr h="601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Closure Type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Definition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Use Fees?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Additional Modal Priority Factor?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1133112858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None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There is no impact to the chosen streetscape type and thus the public can use it as normal.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4047336281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Intermittent Closure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Short-term (less than 5 mins) closures 3 times or less an hour to stop the traveling public using a flagger or UPO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896436030"/>
                  </a:ext>
                </a:extLst>
              </a:tr>
              <a:tr h="972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Reduced Width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(Equivalent to Impacted)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For sidewalks: </a:t>
                      </a:r>
                      <a:r>
                        <a:rPr lang="en-US" sz="1600">
                          <a:effectLst/>
                          <a:latin typeface="+mn-lt"/>
                        </a:rPr>
                        <a:t>partial sidewalk closure with at least a 4’ pedestrian pathway per ADA (or 8’ in Urban Centers)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For GP lanes: </a:t>
                      </a:r>
                      <a:r>
                        <a:rPr lang="en-US" sz="1600">
                          <a:effectLst/>
                          <a:latin typeface="+mn-lt"/>
                        </a:rPr>
                        <a:t>reduced width travel lane while maintaining vehicular traffic per the Traffic Control Manual or as approved by Transportation Ops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 for sidewalks</a:t>
                      </a: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1762445151"/>
                  </a:ext>
                </a:extLst>
              </a:tr>
              <a:tr h="726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Closed (Equivalent to Blocked)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Completely closed to the traveling public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 for sidewalks,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transit lanes, and bike lanes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85042065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Rerouted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The traveling public has been routed to a different part of the streetscape on the same frontage.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1766006748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All Lanes Closed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All general-purpose travel lanes on a frontage (one direction of travel for a 2-way road) are closed.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2330240096"/>
                  </a:ext>
                </a:extLst>
              </a:tr>
              <a:tr h="557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Some Lanes Closed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Some general-purpose travel lanes on a frontage (one direction of travel for a 2-way road) are closed, but one or more lanes is still open for travel.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1683760315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There are impacts to an area not specifically listed under Other ROW (e.g., planting strip, gravel shoulder, filler etc.)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4035746468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There are no impacts to an area not specifically listed under Other ROW (e.g., planting strip, gravel shoulder, filler etc.)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408437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4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use fees are calculated – Time in right-of-way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8423A7-546F-427D-8255-F7F94C9D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3" y="245025"/>
            <a:ext cx="6640397" cy="320167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fees escalate with time and the rate of escalation varies by street type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escalation rate is captured by the </a:t>
            </a:r>
            <a:r>
              <a:rPr lang="en-US" sz="2000" b="1" dirty="0"/>
              <a:t>Rate Start Date (RSD)</a:t>
            </a:r>
            <a:r>
              <a:rPr lang="en-US" sz="2000" dirty="0"/>
              <a:t> in Accela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56210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project clears a frontage for a period, the RSD will continue from where it left (it does not reset)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56210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RSD for the first 30 days on non-arterial streets is 0, which means no use fees incur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56210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higher the RSD, the higher the use fees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56210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street type maxes out at an RSD of 271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BB4FD4C-EC2D-45CE-9238-8DECB3351B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72" y="3566162"/>
            <a:ext cx="5243189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9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use fees are calculated – Time in right-of-way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8BE49C-260A-493C-AF94-7753990B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05" y="182329"/>
            <a:ext cx="7232860" cy="137476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2019 use fee methodology replaced the old 10-day increment of tracking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time in right-of-way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every day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Currently, we track time in right-of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-way with Duration + Work Days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475043-F63F-4416-8F4D-12BEB1BE312F}"/>
              </a:ext>
            </a:extLst>
          </p:cNvPr>
          <p:cNvSpPr txBox="1">
            <a:spLocks/>
          </p:cNvSpPr>
          <p:nvPr/>
        </p:nvSpPr>
        <p:spPr>
          <a:xfrm>
            <a:off x="4745780" y="3195168"/>
            <a:ext cx="6792593" cy="1800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this does not allow projects to easily track work that only impacts the right-of-way for partial weekdays,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we are not meeting the intent of the use fee methodology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new way to calculate time in right-of-way will be with the new field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Days in ROW</a:t>
            </a:r>
            <a:endParaRPr lang="en-US" sz="1800" b="1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9F672A-F2A4-4BD3-AC76-9E825BE85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920" y="1330243"/>
            <a:ext cx="3962400" cy="147637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805D63-677F-4F33-9379-6584BC9D1946}"/>
              </a:ext>
            </a:extLst>
          </p:cNvPr>
          <p:cNvSpPr/>
          <p:nvPr/>
        </p:nvSpPr>
        <p:spPr>
          <a:xfrm>
            <a:off x="5831840" y="1405290"/>
            <a:ext cx="2001520" cy="519911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13F144-2358-4501-940A-914D960F66D1}"/>
              </a:ext>
            </a:extLst>
          </p:cNvPr>
          <p:cNvSpPr/>
          <p:nvPr/>
        </p:nvSpPr>
        <p:spPr>
          <a:xfrm>
            <a:off x="7833360" y="2164080"/>
            <a:ext cx="1320800" cy="596699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655676-90CA-4AE1-B00E-13975FF62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4" t="43198" r="2327" b="9323"/>
          <a:stretch/>
        </p:blipFill>
        <p:spPr>
          <a:xfrm>
            <a:off x="6552593" y="5041230"/>
            <a:ext cx="2561533" cy="82296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4528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4B2F-6B81-49A5-8E1C-3339E584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19" y="43338"/>
            <a:ext cx="10515600" cy="1325563"/>
          </a:xfrm>
        </p:spPr>
        <p:txBody>
          <a:bodyPr/>
          <a:lstStyle/>
          <a:p>
            <a:r>
              <a:rPr lang="en-US" dirty="0"/>
              <a:t>New Total Days in the ROW option to track uses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E5033-4B52-41FE-A413-BF0414851B59}"/>
              </a:ext>
            </a:extLst>
          </p:cNvPr>
          <p:cNvSpPr txBox="1"/>
          <p:nvPr/>
        </p:nvSpPr>
        <p:spPr>
          <a:xfrm>
            <a:off x="181019" y="1456610"/>
            <a:ext cx="6199461" cy="4451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November 18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you can let us know how many total days you are working in the right-of-way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Days in ROW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 is how many days you will be in the right-of-way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 to calculate use fees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required for SIP or ROW Maintenance records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Partial Week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option under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 Days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Informational only, no impact on use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DA5">
                  <a:lumMod val="50000"/>
                </a:srgbClr>
              </a:solidFill>
              <a:latin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DA5">
                    <a:lumMod val="50000"/>
                  </a:srgbClr>
                </a:solidFill>
                <a:latin typeface="Calibri"/>
                <a:cs typeface="Calibri"/>
              </a:rPr>
              <a:t>Duration</a:t>
            </a:r>
            <a:r>
              <a:rPr lang="en-US" sz="2000" dirty="0">
                <a:solidFill>
                  <a:srgbClr val="003DA5">
                    <a:lumMod val="50000"/>
                  </a:srgbClr>
                </a:solidFill>
                <a:latin typeface="Calibri"/>
                <a:cs typeface="Calibri"/>
              </a:rPr>
              <a:t> is the overall project timeline and will be used to calculate the </a:t>
            </a:r>
            <a:r>
              <a:rPr lang="en-US" sz="2000" b="1" dirty="0">
                <a:solidFill>
                  <a:srgbClr val="003DA5">
                    <a:lumMod val="50000"/>
                  </a:srgbClr>
                </a:solidFill>
                <a:latin typeface="Calibri"/>
                <a:cs typeface="Calibri"/>
              </a:rPr>
              <a:t>Use Expiration Date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B9F78-ECAF-40BB-BE25-44568F20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80" y="1193482"/>
            <a:ext cx="55626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1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B88D-811A-45F2-BF00-AE5ECA29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20" y="384429"/>
            <a:ext cx="10515600" cy="1325563"/>
          </a:xfrm>
        </p:spPr>
        <p:txBody>
          <a:bodyPr/>
          <a:lstStyle/>
          <a:p>
            <a:r>
              <a:rPr lang="en-US" dirty="0"/>
              <a:t>Total Days in ROW Conversion on Existing Records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79C424-DE09-4E60-8B71-59CB9676B70F}"/>
              </a:ext>
            </a:extLst>
          </p:cNvPr>
          <p:cNvGrpSpPr/>
          <p:nvPr/>
        </p:nvGrpSpPr>
        <p:grpSpPr>
          <a:xfrm>
            <a:off x="1267940" y="2278459"/>
            <a:ext cx="9288300" cy="3083084"/>
            <a:chOff x="228600" y="1155192"/>
            <a:chExt cx="8534400" cy="2705100"/>
          </a:xfrm>
        </p:grpSpPr>
        <p:sp>
          <p:nvSpPr>
            <p:cNvPr id="6" name="AutoShape 57">
              <a:extLst>
                <a:ext uri="{FF2B5EF4-FFF2-40B4-BE49-F238E27FC236}">
                  <a16:creationId xmlns:a16="http://schemas.microsoft.com/office/drawing/2014/main" id="{3FE85D7E-B9B8-4703-A519-82C0783380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8600" y="1155192"/>
              <a:ext cx="85344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59">
              <a:extLst>
                <a:ext uri="{FF2B5EF4-FFF2-40B4-BE49-F238E27FC236}">
                  <a16:creationId xmlns:a16="http://schemas.microsoft.com/office/drawing/2014/main" id="{ED143CDF-3B7C-4E00-AC40-A5E06C693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0">
              <a:extLst>
                <a:ext uri="{FF2B5EF4-FFF2-40B4-BE49-F238E27FC236}">
                  <a16:creationId xmlns:a16="http://schemas.microsoft.com/office/drawing/2014/main" id="{AB911E5E-F4F4-49E1-987B-A7CB219B7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1">
              <a:extLst>
                <a:ext uri="{FF2B5EF4-FFF2-40B4-BE49-F238E27FC236}">
                  <a16:creationId xmlns:a16="http://schemas.microsoft.com/office/drawing/2014/main" id="{D0149EF9-076D-41D3-A9EA-D8A6C409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33" y="2106105"/>
              <a:ext cx="8270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Application</a:t>
              </a:r>
              <a:endParaRPr lang="en-US" altLang="en-US" sz="1400" dirty="0"/>
            </a:p>
          </p:txBody>
        </p:sp>
        <p:pic>
          <p:nvPicPr>
            <p:cNvPr id="10" name="Picture 62">
              <a:extLst>
                <a:ext uri="{FF2B5EF4-FFF2-40B4-BE49-F238E27FC236}">
                  <a16:creationId xmlns:a16="http://schemas.microsoft.com/office/drawing/2014/main" id="{8733B241-B45D-4193-9E3A-014CC68F9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3">
              <a:extLst>
                <a:ext uri="{FF2B5EF4-FFF2-40B4-BE49-F238E27FC236}">
                  <a16:creationId xmlns:a16="http://schemas.microsoft.com/office/drawing/2014/main" id="{C5FC2BE1-09DD-480B-B905-D6BAD7882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6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65B0"/>
                </a:solidFill>
              </a:endParaRPr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0B966A1E-FC10-4DB0-A336-A6E35051C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370" y="2148967"/>
              <a:ext cx="78755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Screening</a:t>
              </a:r>
            </a:p>
          </p:txBody>
        </p:sp>
        <p:pic>
          <p:nvPicPr>
            <p:cNvPr id="13" name="Picture 65">
              <a:extLst>
                <a:ext uri="{FF2B5EF4-FFF2-40B4-BE49-F238E27FC236}">
                  <a16:creationId xmlns:a16="http://schemas.microsoft.com/office/drawing/2014/main" id="{D8151F83-46C8-46B4-9F63-977955A18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93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7F29D280-78FB-46C5-93C7-D52C7C00E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67">
              <a:extLst>
                <a:ext uri="{FF2B5EF4-FFF2-40B4-BE49-F238E27FC236}">
                  <a16:creationId xmlns:a16="http://schemas.microsoft.com/office/drawing/2014/main" id="{20292E87-260E-4807-8191-D3B479E27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1983867"/>
              <a:ext cx="6111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Primary </a:t>
              </a:r>
              <a:endParaRPr lang="en-US" altLang="en-US" sz="1400"/>
            </a:p>
          </p:txBody>
        </p:sp>
        <p:sp>
          <p:nvSpPr>
            <p:cNvPr id="16" name="Rectangle 68">
              <a:extLst>
                <a:ext uri="{FF2B5EF4-FFF2-40B4-BE49-F238E27FC236}">
                  <a16:creationId xmlns:a16="http://schemas.microsoft.com/office/drawing/2014/main" id="{0FF90366-648C-4ABC-A647-89C4A2318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025" y="2233105"/>
              <a:ext cx="523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Review</a:t>
              </a:r>
              <a:endParaRPr lang="en-US" altLang="en-US" sz="1400"/>
            </a:p>
          </p:txBody>
        </p:sp>
        <p:pic>
          <p:nvPicPr>
            <p:cNvPr id="17" name="Picture 69">
              <a:extLst>
                <a:ext uri="{FF2B5EF4-FFF2-40B4-BE49-F238E27FC236}">
                  <a16:creationId xmlns:a16="http://schemas.microsoft.com/office/drawing/2014/main" id="{8E73E78D-2DC6-4DB7-85B1-0198F0C3C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08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70">
              <a:extLst>
                <a:ext uri="{FF2B5EF4-FFF2-40B4-BE49-F238E27FC236}">
                  <a16:creationId xmlns:a16="http://schemas.microsoft.com/office/drawing/2014/main" id="{F3D70C0E-1524-41F2-B94C-31D08793B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71">
              <a:extLst>
                <a:ext uri="{FF2B5EF4-FFF2-40B4-BE49-F238E27FC236}">
                  <a16:creationId xmlns:a16="http://schemas.microsoft.com/office/drawing/2014/main" id="{BDA1D6F2-A27A-47BD-8837-642CBB9F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1983867"/>
              <a:ext cx="5635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Review </a:t>
              </a:r>
              <a:endParaRPr lang="en-US" altLang="en-US" sz="1400"/>
            </a:p>
          </p:txBody>
        </p:sp>
        <p:sp>
          <p:nvSpPr>
            <p:cNvPr id="20" name="Rectangle 72">
              <a:extLst>
                <a:ext uri="{FF2B5EF4-FFF2-40B4-BE49-F238E27FC236}">
                  <a16:creationId xmlns:a16="http://schemas.microsoft.com/office/drawing/2014/main" id="{231C92E1-8EF9-46C7-BD65-5FE99ADAE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050" y="2233105"/>
              <a:ext cx="762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Evaluation</a:t>
              </a:r>
              <a:endParaRPr lang="en-US" altLang="en-US" sz="1400"/>
            </a:p>
          </p:txBody>
        </p:sp>
        <p:pic>
          <p:nvPicPr>
            <p:cNvPr id="21" name="Picture 73">
              <a:extLst>
                <a:ext uri="{FF2B5EF4-FFF2-40B4-BE49-F238E27FC236}">
                  <a16:creationId xmlns:a16="http://schemas.microsoft.com/office/drawing/2014/main" id="{DEF53663-9053-4CD4-B8FE-D426C1475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300" y="2534730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74">
              <a:extLst>
                <a:ext uri="{FF2B5EF4-FFF2-40B4-BE49-F238E27FC236}">
                  <a16:creationId xmlns:a16="http://schemas.microsoft.com/office/drawing/2014/main" id="{AB6F2DE3-F086-40CA-8C25-106754569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475" y="2545842"/>
              <a:ext cx="858838" cy="800100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75">
              <a:extLst>
                <a:ext uri="{FF2B5EF4-FFF2-40B4-BE49-F238E27FC236}">
                  <a16:creationId xmlns:a16="http://schemas.microsoft.com/office/drawing/2014/main" id="{60688439-0D90-4C7B-A466-AD621CAC2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438" y="2688717"/>
              <a:ext cx="7604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Secondary</a:t>
              </a:r>
              <a:endParaRPr lang="en-US" altLang="en-US" sz="1400"/>
            </a:p>
          </p:txBody>
        </p:sp>
        <p:sp>
          <p:nvSpPr>
            <p:cNvPr id="24" name="Rectangle 76">
              <a:extLst>
                <a:ext uri="{FF2B5EF4-FFF2-40B4-BE49-F238E27FC236}">
                  <a16:creationId xmlns:a16="http://schemas.microsoft.com/office/drawing/2014/main" id="{B946CBBD-0224-4B43-B05F-32BDF8269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2937955"/>
              <a:ext cx="63357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4F88BB"/>
                  </a:solidFill>
                  <a:latin typeface="Calibri" panose="020F0502020204030204" pitchFamily="34" charset="0"/>
                </a:rPr>
                <a:t>Review</a:t>
              </a:r>
              <a:endParaRPr lang="en-US" altLang="en-US"/>
            </a:p>
          </p:txBody>
        </p:sp>
        <p:pic>
          <p:nvPicPr>
            <p:cNvPr id="25" name="Picture 77">
              <a:extLst>
                <a:ext uri="{FF2B5EF4-FFF2-40B4-BE49-F238E27FC236}">
                  <a16:creationId xmlns:a16="http://schemas.microsoft.com/office/drawing/2014/main" id="{887B3373-7E2B-495C-8941-A385F84CF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903030"/>
              <a:ext cx="858838" cy="801688"/>
            </a:xfrm>
            <a:prstGeom prst="rect">
              <a:avLst/>
            </a:prstGeom>
            <a:solidFill>
              <a:srgbClr val="00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78">
              <a:extLst>
                <a:ext uri="{FF2B5EF4-FFF2-40B4-BE49-F238E27FC236}">
                  <a16:creationId xmlns:a16="http://schemas.microsoft.com/office/drawing/2014/main" id="{FF01F8CF-DB86-4CC8-9C45-0CEBCAD57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375" y="2907792"/>
              <a:ext cx="858838" cy="801688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79">
              <a:extLst>
                <a:ext uri="{FF2B5EF4-FFF2-40B4-BE49-F238E27FC236}">
                  <a16:creationId xmlns:a16="http://schemas.microsoft.com/office/drawing/2014/main" id="{7FA0AEC0-855A-413F-8FC0-55BD83E8A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0" y="3052255"/>
              <a:ext cx="8016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Secondary </a:t>
              </a:r>
              <a:endParaRPr lang="en-US" altLang="en-US" sz="1400" dirty="0"/>
            </a:p>
          </p:txBody>
        </p:sp>
        <p:sp>
          <p:nvSpPr>
            <p:cNvPr id="28" name="Rectangle 80">
              <a:extLst>
                <a:ext uri="{FF2B5EF4-FFF2-40B4-BE49-F238E27FC236}">
                  <a16:creationId xmlns:a16="http://schemas.microsoft.com/office/drawing/2014/main" id="{0E4A3695-0DCE-4022-BE39-E31AF4970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01492"/>
              <a:ext cx="523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Review</a:t>
              </a:r>
              <a:endParaRPr lang="en-US" altLang="en-US" sz="1400" dirty="0"/>
            </a:p>
          </p:txBody>
        </p:sp>
        <p:pic>
          <p:nvPicPr>
            <p:cNvPr id="29" name="Picture 81">
              <a:extLst>
                <a:ext uri="{FF2B5EF4-FFF2-40B4-BE49-F238E27FC236}">
                  <a16:creationId xmlns:a16="http://schemas.microsoft.com/office/drawing/2014/main" id="{8B0FAA14-DB12-4B9B-A9AB-E5C976517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82">
              <a:extLst>
                <a:ext uri="{FF2B5EF4-FFF2-40B4-BE49-F238E27FC236}">
                  <a16:creationId xmlns:a16="http://schemas.microsoft.com/office/drawing/2014/main" id="{DFF8AB09-E43A-469F-AA19-1CED77B7B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36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83">
              <a:extLst>
                <a:ext uri="{FF2B5EF4-FFF2-40B4-BE49-F238E27FC236}">
                  <a16:creationId xmlns:a16="http://schemas.microsoft.com/office/drawing/2014/main" id="{AD520D85-8900-4AAC-BCAF-BABF29F23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1983867"/>
              <a:ext cx="666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Issuance </a:t>
              </a:r>
              <a:endParaRPr lang="en-US" altLang="en-US" sz="1400"/>
            </a:p>
          </p:txBody>
        </p:sp>
        <p:sp>
          <p:nvSpPr>
            <p:cNvPr id="32" name="Rectangle 84">
              <a:extLst>
                <a:ext uri="{FF2B5EF4-FFF2-40B4-BE49-F238E27FC236}">
                  <a16:creationId xmlns:a16="http://schemas.microsoft.com/office/drawing/2014/main" id="{D6F95C58-0641-4652-B315-B9948B71E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588" y="2233105"/>
              <a:ext cx="3381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Prep</a:t>
              </a:r>
              <a:endParaRPr lang="en-US" altLang="en-US" sz="1400"/>
            </a:p>
          </p:txBody>
        </p:sp>
        <p:pic>
          <p:nvPicPr>
            <p:cNvPr id="33" name="Picture 85">
              <a:extLst>
                <a:ext uri="{FF2B5EF4-FFF2-40B4-BE49-F238E27FC236}">
                  <a16:creationId xmlns:a16="http://schemas.microsoft.com/office/drawing/2014/main" id="{DD4493C8-07B9-4EFC-A5E6-8D34D6FAD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33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86">
              <a:extLst>
                <a:ext uri="{FF2B5EF4-FFF2-40B4-BE49-F238E27FC236}">
                  <a16:creationId xmlns:a16="http://schemas.microsoft.com/office/drawing/2014/main" id="{1DB8F49C-908A-4B9B-BEA3-DD2567E67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51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7">
              <a:extLst>
                <a:ext uri="{FF2B5EF4-FFF2-40B4-BE49-F238E27FC236}">
                  <a16:creationId xmlns:a16="http://schemas.microsoft.com/office/drawing/2014/main" id="{17D15042-59D1-44BB-A5ED-269E434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388" y="2106105"/>
              <a:ext cx="6270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Issuance</a:t>
              </a:r>
              <a:endParaRPr lang="en-US" altLang="en-US" sz="1400" dirty="0"/>
            </a:p>
          </p:txBody>
        </p:sp>
        <p:pic>
          <p:nvPicPr>
            <p:cNvPr id="36" name="Picture 88">
              <a:extLst>
                <a:ext uri="{FF2B5EF4-FFF2-40B4-BE49-F238E27FC236}">
                  <a16:creationId xmlns:a16="http://schemas.microsoft.com/office/drawing/2014/main" id="{B0791612-4C3D-47C6-BE68-A43543A69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48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89">
              <a:extLst>
                <a:ext uri="{FF2B5EF4-FFF2-40B4-BE49-F238E27FC236}">
                  <a16:creationId xmlns:a16="http://schemas.microsoft.com/office/drawing/2014/main" id="{45554119-DEBC-4D0E-A2DC-A16A26EF2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0">
              <a:extLst>
                <a:ext uri="{FF2B5EF4-FFF2-40B4-BE49-F238E27FC236}">
                  <a16:creationId xmlns:a16="http://schemas.microsoft.com/office/drawing/2014/main" id="{29BB425D-D9B7-485F-A3EE-487C69C08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25" y="2106105"/>
              <a:ext cx="762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Inspection</a:t>
              </a:r>
              <a:endParaRPr lang="en-US" altLang="en-US" sz="1400"/>
            </a:p>
          </p:txBody>
        </p:sp>
        <p:sp>
          <p:nvSpPr>
            <p:cNvPr id="39" name="Line 93">
              <a:extLst>
                <a:ext uri="{FF2B5EF4-FFF2-40B4-BE49-F238E27FC236}">
                  <a16:creationId xmlns:a16="http://schemas.microsoft.com/office/drawing/2014/main" id="{79828F48-D75B-4990-B8DA-E3DF5C2AB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5063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4">
              <a:extLst>
                <a:ext uri="{FF2B5EF4-FFF2-40B4-BE49-F238E27FC236}">
                  <a16:creationId xmlns:a16="http://schemas.microsoft.com/office/drawing/2014/main" id="{0EB33A3B-3628-42A3-BD71-AB84B358E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95">
              <a:extLst>
                <a:ext uri="{FF2B5EF4-FFF2-40B4-BE49-F238E27FC236}">
                  <a16:creationId xmlns:a16="http://schemas.microsoft.com/office/drawing/2014/main" id="{5E42C256-677F-42B4-A8E2-AA34ADCB3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2241042"/>
              <a:ext cx="139700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6">
              <a:extLst>
                <a:ext uri="{FF2B5EF4-FFF2-40B4-BE49-F238E27FC236}">
                  <a16:creationId xmlns:a16="http://schemas.microsoft.com/office/drawing/2014/main" id="{521CC92F-5F5A-415B-A7EC-E3A0CD5AC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97">
              <a:extLst>
                <a:ext uri="{FF2B5EF4-FFF2-40B4-BE49-F238E27FC236}">
                  <a16:creationId xmlns:a16="http://schemas.microsoft.com/office/drawing/2014/main" id="{EB9C31D6-CE9F-4569-9F2D-7C0787537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100" y="2241042"/>
              <a:ext cx="247650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0302E4D7-7748-412D-AC9D-0A24D351C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99">
              <a:extLst>
                <a:ext uri="{FF2B5EF4-FFF2-40B4-BE49-F238E27FC236}">
                  <a16:creationId xmlns:a16="http://schemas.microsoft.com/office/drawing/2014/main" id="{5E812E6D-3D6F-42F5-A44D-C4A146B58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7200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0">
              <a:extLst>
                <a:ext uri="{FF2B5EF4-FFF2-40B4-BE49-F238E27FC236}">
                  <a16:creationId xmlns:a16="http://schemas.microsoft.com/office/drawing/2014/main" id="{C692E804-B4F0-432A-B85D-3EF76360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01">
              <a:extLst>
                <a:ext uri="{FF2B5EF4-FFF2-40B4-BE49-F238E27FC236}">
                  <a16:creationId xmlns:a16="http://schemas.microsoft.com/office/drawing/2014/main" id="{E2D9FCA7-C195-412D-B8E7-D07BF1BD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0350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2">
              <a:extLst>
                <a:ext uri="{FF2B5EF4-FFF2-40B4-BE49-F238E27FC236}">
                  <a16:creationId xmlns:a16="http://schemas.microsoft.com/office/drawing/2014/main" id="{0A03E069-1039-43C3-AAAF-B07642479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03">
              <a:extLst>
                <a:ext uri="{FF2B5EF4-FFF2-40B4-BE49-F238E27FC236}">
                  <a16:creationId xmlns:a16="http://schemas.microsoft.com/office/drawing/2014/main" id="{BA273AE1-C550-48B7-A653-E7EBDBFCD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950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4">
              <a:extLst>
                <a:ext uri="{FF2B5EF4-FFF2-40B4-BE49-F238E27FC236}">
                  <a16:creationId xmlns:a16="http://schemas.microsoft.com/office/drawing/2014/main" id="{4FC00CF6-E0A4-4337-AC90-17143BD2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" name="Picture 105">
              <a:extLst>
                <a:ext uri="{FF2B5EF4-FFF2-40B4-BE49-F238E27FC236}">
                  <a16:creationId xmlns:a16="http://schemas.microsoft.com/office/drawing/2014/main" id="{7B8575E6-BC5C-46DA-842C-307B63294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63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106">
              <a:extLst>
                <a:ext uri="{FF2B5EF4-FFF2-40B4-BE49-F238E27FC236}">
                  <a16:creationId xmlns:a16="http://schemas.microsoft.com/office/drawing/2014/main" id="{EDE32076-19A6-4D55-8098-46260134F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9400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07">
              <a:extLst>
                <a:ext uri="{FF2B5EF4-FFF2-40B4-BE49-F238E27FC236}">
                  <a16:creationId xmlns:a16="http://schemas.microsoft.com/office/drawing/2014/main" id="{8B05E147-E518-454A-B8FB-663DD6281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4338" y="2106105"/>
              <a:ext cx="6429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Closeout</a:t>
              </a:r>
              <a:endParaRPr lang="en-US" altLang="en-US" sz="1400"/>
            </a:p>
          </p:txBody>
        </p:sp>
        <p:sp>
          <p:nvSpPr>
            <p:cNvPr id="54" name="Line 108">
              <a:extLst>
                <a:ext uri="{FF2B5EF4-FFF2-40B4-BE49-F238E27FC236}">
                  <a16:creationId xmlns:a16="http://schemas.microsoft.com/office/drawing/2014/main" id="{10A9503D-4E7E-4654-8E80-A03638EB0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3500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9">
              <a:extLst>
                <a:ext uri="{FF2B5EF4-FFF2-40B4-BE49-F238E27FC236}">
                  <a16:creationId xmlns:a16="http://schemas.microsoft.com/office/drawing/2014/main" id="{E4A46D1B-30B6-4B95-BF63-D3243CAD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Left Brace 55">
            <a:extLst>
              <a:ext uri="{FF2B5EF4-FFF2-40B4-BE49-F238E27FC236}">
                <a16:creationId xmlns:a16="http://schemas.microsoft.com/office/drawing/2014/main" id="{0EBF2F47-1D68-40CD-9257-3FFCBFD40F12}"/>
              </a:ext>
            </a:extLst>
          </p:cNvPr>
          <p:cNvSpPr/>
          <p:nvPr/>
        </p:nvSpPr>
        <p:spPr>
          <a:xfrm rot="5400000">
            <a:off x="3873534" y="-217002"/>
            <a:ext cx="647560" cy="5858749"/>
          </a:xfrm>
          <a:prstGeom prst="leftBrace">
            <a:avLst/>
          </a:prstGeom>
          <a:ln w="38100">
            <a:solidFill>
              <a:srgbClr val="FF6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CCFE9A-8E9D-4380-9B11-D78A18A35FF5}"/>
              </a:ext>
            </a:extLst>
          </p:cNvPr>
          <p:cNvSpPr txBox="1"/>
          <p:nvPr/>
        </p:nvSpPr>
        <p:spPr>
          <a:xfrm>
            <a:off x="3163445" y="1636053"/>
            <a:ext cx="272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C2C"/>
                </a:solidFill>
              </a:rPr>
              <a:t>Use Fees Calculated with Total Days in ROW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0EA2C2CF-279C-4826-8B70-C24D547587DB}"/>
              </a:ext>
            </a:extLst>
          </p:cNvPr>
          <p:cNvSpPr/>
          <p:nvPr/>
        </p:nvSpPr>
        <p:spPr>
          <a:xfrm rot="16200000">
            <a:off x="8581117" y="2646892"/>
            <a:ext cx="647562" cy="3326872"/>
          </a:xfrm>
          <a:prstGeom prst="leftBrace">
            <a:avLst/>
          </a:prstGeom>
          <a:ln w="38100">
            <a:solidFill>
              <a:srgbClr val="FF6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066224C-636A-4520-A39E-794271F06202}"/>
              </a:ext>
            </a:extLst>
          </p:cNvPr>
          <p:cNvSpPr txBox="1"/>
          <p:nvPr/>
        </p:nvSpPr>
        <p:spPr>
          <a:xfrm>
            <a:off x="7624749" y="4764468"/>
            <a:ext cx="2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C2C"/>
                </a:solidFill>
              </a:rPr>
              <a:t>Use Fees Calculated with Duration + Work Days</a:t>
            </a:r>
          </a:p>
        </p:txBody>
      </p:sp>
    </p:spTree>
    <p:extLst>
      <p:ext uri="{BB962C8B-B14F-4D97-AF65-F5344CB8AC3E}">
        <p14:creationId xmlns:p14="http://schemas.microsoft.com/office/powerpoint/2010/main" val="40681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EB76-DF11-4610-85EC-8D5B8862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Days in ROW Conversion on Existing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CAE06-CD46-4D3F-B5AA-294E37FE5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existing records that are not at the Issuance step, a one-time script will calculate the Total Days in ROW using Duration and Work Days</a:t>
            </a:r>
          </a:p>
          <a:p>
            <a:r>
              <a:rPr lang="en-US" dirty="0"/>
              <a:t>Examples: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Issued, Withdrawn, Void and Canceled Amendments</a:t>
            </a:r>
          </a:p>
          <a:p>
            <a:pPr lvl="1"/>
            <a:r>
              <a:rPr lang="en-US" dirty="0"/>
              <a:t>Closed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5D4DD-966E-490A-A2A8-59C46B774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ED83C-2D8A-42B0-BBF1-CDE43C1054A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5A3970-3DE0-4A00-A18A-5B6B533ED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48708"/>
              </p:ext>
            </p:extLst>
          </p:nvPr>
        </p:nvGraphicFramePr>
        <p:xfrm>
          <a:off x="2590800" y="2997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6059746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655526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753905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77332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Days in 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8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 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9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Weekdays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 x (5/7)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2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Weekends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 x (2/7)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6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34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4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84320F470CF4BA78708C227551377" ma:contentTypeVersion="22" ma:contentTypeDescription="Create a new document." ma:contentTypeScope="" ma:versionID="633713203dacc622c5735b6509923cbb">
  <xsd:schema xmlns:xsd="http://www.w3.org/2001/XMLSchema" xmlns:xs="http://www.w3.org/2001/XMLSchema" xmlns:p="http://schemas.microsoft.com/office/2006/metadata/properties" xmlns:ns2="564b7880-b1b5-4e75-a927-bc1c4095c52b" xmlns:ns3="1d271a9c-cd53-40da-926c-e62163857a9c" targetNamespace="http://schemas.microsoft.com/office/2006/metadata/properties" ma:root="true" ma:fieldsID="6712a92eab56e65a1368beb88f8bceed" ns2:_="" ns3:_="">
    <xsd:import namespace="564b7880-b1b5-4e75-a927-bc1c4095c52b"/>
    <xsd:import namespace="1d271a9c-cd53-40da-926c-e62163857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PublishingStartDate" minOccurs="0"/>
                <xsd:element ref="ns2:PublishingExpirationDat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b7880-b1b5-4e75-a927-bc1c4095c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format="DateTime" ma:internalName="PublishingStartDate" ma:readOnly="false">
      <xsd:simpleType>
        <xsd:restriction base="dms:Unknown"/>
      </xsd:simpleType>
    </xsd:element>
    <xsd:element name="PublishingExpirationDate" ma:index="17" nillable="true" ma:displayName="Scheduling End Date" ma:description="Scheduling End Date is a site column created by the Publishing feature. It is used to specify the date and time on which this page will no longer appear to site visitors." ma:format="DateTime" ma:internalName="PublishingExpirationDate" ma:readOnly="false">
      <xsd:simpleType>
        <xsd:restriction base="dms:Unknow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71a9c-cd53-40da-926c-e62163857a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564b7880-b1b5-4e75-a927-bc1c4095c52b" xsi:nil="true"/>
    <PublishingStartDate xmlns="564b7880-b1b5-4e75-a927-bc1c4095c52b" xsi:nil="true"/>
    <SharedWithUsers xmlns="1d271a9c-cd53-40da-926c-e62163857a9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8A5C7-BB27-4CD5-A54D-2D61E471AA40}"/>
</file>

<file path=customXml/itemProps3.xml><?xml version="1.0" encoding="utf-8"?>
<ds:datastoreItem xmlns:ds="http://schemas.openxmlformats.org/officeDocument/2006/customXml" ds:itemID="{2F0CD351-0561-4B41-9079-EB7703943CEB}">
  <ds:schemaRefs>
    <ds:schemaRef ds:uri="http://purl.org/dc/terms/"/>
    <ds:schemaRef ds:uri="http://schemas.openxmlformats.org/package/2006/metadata/core-properties"/>
    <ds:schemaRef ds:uri="8b4ca83b-d911-42c2-bfb1-dfb02b2e982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819af4f-ae78-4157-a034-8955897b58d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14684</TotalTime>
  <Words>2963</Words>
  <Application>Microsoft Office PowerPoint</Application>
  <PresentationFormat>Widescreen</PresentationFormat>
  <Paragraphs>449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Seattle Text</vt:lpstr>
      <vt:lpstr>Calibri</vt:lpstr>
      <vt:lpstr>Symbol</vt:lpstr>
      <vt:lpstr>Office Theme</vt:lpstr>
      <vt:lpstr>4_Office Theme</vt:lpstr>
      <vt:lpstr>1_Office Theme</vt:lpstr>
      <vt:lpstr>When use fees are applied</vt:lpstr>
      <vt:lpstr>How use fees are calculated</vt:lpstr>
      <vt:lpstr>How use fees are calculated – Mobility &amp; Closure types in Accela</vt:lpstr>
      <vt:lpstr>How use fees are calculated – Closure Types</vt:lpstr>
      <vt:lpstr>How use fees are calculated – Time in right-of-way</vt:lpstr>
      <vt:lpstr>How use fees are calculated – Time in right-of-way</vt:lpstr>
      <vt:lpstr>New Total Days in the ROW option to track uses</vt:lpstr>
      <vt:lpstr>Total Days in ROW Conversion on Existing Records</vt:lpstr>
      <vt:lpstr>Total Days in ROW Conversion on Existing Records</vt:lpstr>
      <vt:lpstr>Duration vs. Total Days in ROW</vt:lpstr>
      <vt:lpstr>Duration vs. Total Days in ROW</vt:lpstr>
      <vt:lpstr>Utility Permit Duration vs. Total Days in ROW Rules </vt:lpstr>
      <vt:lpstr>Utility Permit Duration vs. Total Days in ROW Rules</vt:lpstr>
      <vt:lpstr>Utility Permit Duration vs. Total Days in ROW Rules </vt:lpstr>
      <vt:lpstr>PowerPoint Presentation</vt:lpstr>
      <vt:lpstr>PowerPoint Presentation</vt:lpstr>
      <vt:lpstr>PowerPoint Presentation</vt:lpstr>
      <vt:lpstr>PowerPoint Presentation</vt:lpstr>
      <vt:lpstr>Construction Permit Duration vs. Total Days in ROW Rules </vt:lpstr>
      <vt:lpstr>Construction Permit Duration vs. Total Days in ROW Rules </vt:lpstr>
      <vt:lpstr>PowerPoint Presentation</vt:lpstr>
      <vt:lpstr>PowerPoint Presentation</vt:lpstr>
      <vt:lpstr>PowerPoint Presentation</vt:lpstr>
      <vt:lpstr>PowerPoint Presentation</vt:lpstr>
      <vt:lpstr>Updated  Use Fee Calculator to estimate use fees for your project</vt:lpstr>
      <vt:lpstr>PowerPoint Presentation</vt:lpstr>
      <vt:lpstr>PowerPoint Presentation</vt:lpstr>
      <vt:lpstr>How to get help if you can’t find the answer</vt:lpstr>
      <vt:lpstr>How to get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Berry, Melody</dc:creator>
  <cp:lastModifiedBy>Berry, Melody</cp:lastModifiedBy>
  <cp:revision>24</cp:revision>
  <dcterms:created xsi:type="dcterms:W3CDTF">2021-06-02T21:57:10Z</dcterms:created>
  <dcterms:modified xsi:type="dcterms:W3CDTF">2021-11-24T17:09:18Z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0x01010000684320F470CF4BA78708C227551377</vt:lpwstr>
  </property>
  <property fmtid="{D5CDD505-2E9C-101B-9397-08002B2CF9AE}" pid="3" name="Order">
    <vt:r8>2747900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